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37"/>
  </p:notesMasterIdLst>
  <p:sldIdLst>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67" r:id="rId18"/>
    <p:sldId id="268" r:id="rId19"/>
    <p:sldId id="269" r:id="rId20"/>
    <p:sldId id="296" r:id="rId21"/>
    <p:sldId id="270" r:id="rId22"/>
    <p:sldId id="297" r:id="rId23"/>
    <p:sldId id="298" r:id="rId24"/>
    <p:sldId id="299" r:id="rId25"/>
    <p:sldId id="301" r:id="rId26"/>
    <p:sldId id="302" r:id="rId27"/>
    <p:sldId id="303" r:id="rId28"/>
    <p:sldId id="304" r:id="rId29"/>
    <p:sldId id="278" r:id="rId30"/>
    <p:sldId id="279" r:id="rId31"/>
    <p:sldId id="280" r:id="rId32"/>
    <p:sldId id="305" r:id="rId33"/>
    <p:sldId id="306" r:id="rId34"/>
    <p:sldId id="307" r:id="rId35"/>
    <p:sldId id="308"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Impact" panose="020B0806030902050204" pitchFamily="34" charset="0"/>
      <p:regular r:id="rId44"/>
    </p:embeddedFont>
    <p:embeddedFont>
      <p:font typeface="La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AD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00289-950A-4A20-97B0-9566A19A0E9C}" v="227" dt="2019-12-04T02:11:52.809"/>
    <p1510:client id="{D1580FCC-D5A5-4795-81DD-889B50509BD5}" v="8" dt="2019-12-04T14:13:01.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autoAdjust="0"/>
    <p:restoredTop sz="94660"/>
  </p:normalViewPr>
  <p:slideViewPr>
    <p:cSldViewPr snapToGrid="0">
      <p:cViewPr varScale="1">
        <p:scale>
          <a:sx n="106" d="100"/>
          <a:sy n="106" d="100"/>
        </p:scale>
        <p:origin x="708" y="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nberg, Halle" userId="4cf22be1-a607-4fc9-b794-cada276a4d1a" providerId="ADAL" clId="{D1580FCC-D5A5-4795-81DD-889B50509BD5}"/>
    <pc:docChg chg="undo custSel addSld delSld modSld sldOrd">
      <pc:chgData name="Steinberg, Halle" userId="4cf22be1-a607-4fc9-b794-cada276a4d1a" providerId="ADAL" clId="{D1580FCC-D5A5-4795-81DD-889B50509BD5}" dt="2019-12-04T14:13:10.134" v="38" actId="20577"/>
      <pc:docMkLst>
        <pc:docMk/>
      </pc:docMkLst>
      <pc:sldChg chg="modSp add del">
        <pc:chgData name="Steinberg, Halle" userId="4cf22be1-a607-4fc9-b794-cada276a4d1a" providerId="ADAL" clId="{D1580FCC-D5A5-4795-81DD-889B50509BD5}" dt="2019-12-04T14:12:11.052" v="7" actId="2696"/>
        <pc:sldMkLst>
          <pc:docMk/>
          <pc:sldMk cId="3524995800" sldId="308"/>
        </pc:sldMkLst>
        <pc:spChg chg="mod">
          <ac:chgData name="Steinberg, Halle" userId="4cf22be1-a607-4fc9-b794-cada276a4d1a" providerId="ADAL" clId="{D1580FCC-D5A5-4795-81DD-889B50509BD5}" dt="2019-12-04T14:11:50.320" v="4" actId="20577"/>
          <ac:spMkLst>
            <pc:docMk/>
            <pc:sldMk cId="3524995800" sldId="308"/>
            <ac:spMk id="2" creationId="{4E6E2813-549D-4860-8C10-DE9648705380}"/>
          </ac:spMkLst>
        </pc:spChg>
      </pc:sldChg>
      <pc:sldChg chg="delSp modSp add ord">
        <pc:chgData name="Steinberg, Halle" userId="4cf22be1-a607-4fc9-b794-cada276a4d1a" providerId="ADAL" clId="{D1580FCC-D5A5-4795-81DD-889B50509BD5}" dt="2019-12-04T14:13:10.134" v="38" actId="20577"/>
        <pc:sldMkLst>
          <pc:docMk/>
          <pc:sldMk cId="4241188939" sldId="308"/>
        </pc:sldMkLst>
        <pc:spChg chg="mod">
          <ac:chgData name="Steinberg, Halle" userId="4cf22be1-a607-4fc9-b794-cada276a4d1a" providerId="ADAL" clId="{D1580FCC-D5A5-4795-81DD-889B50509BD5}" dt="2019-12-04T14:12:23.754" v="16" actId="20577"/>
          <ac:spMkLst>
            <pc:docMk/>
            <pc:sldMk cId="4241188939" sldId="308"/>
            <ac:spMk id="231" creationId="{00000000-0000-0000-0000-000000000000}"/>
          </ac:spMkLst>
        </pc:spChg>
        <pc:spChg chg="mod">
          <ac:chgData name="Steinberg, Halle" userId="4cf22be1-a607-4fc9-b794-cada276a4d1a" providerId="ADAL" clId="{D1580FCC-D5A5-4795-81DD-889B50509BD5}" dt="2019-12-04T14:13:10.134" v="38" actId="20577"/>
          <ac:spMkLst>
            <pc:docMk/>
            <pc:sldMk cId="4241188939" sldId="308"/>
            <ac:spMk id="232" creationId="{00000000-0000-0000-0000-000000000000}"/>
          </ac:spMkLst>
        </pc:spChg>
        <pc:picChg chg="del">
          <ac:chgData name="Steinberg, Halle" userId="4cf22be1-a607-4fc9-b794-cada276a4d1a" providerId="ADAL" clId="{D1580FCC-D5A5-4795-81DD-889B50509BD5}" dt="2019-12-04T14:12:25.457" v="17" actId="478"/>
          <ac:picMkLst>
            <pc:docMk/>
            <pc:sldMk cId="4241188939" sldId="308"/>
            <ac:picMk id="7" creationId="{6F0CCA79-6E21-4CFF-89D2-7B174034CBDB}"/>
          </ac:picMkLst>
        </pc:picChg>
      </pc:sldChg>
      <pc:sldChg chg="add del">
        <pc:chgData name="Steinberg, Halle" userId="4cf22be1-a607-4fc9-b794-cada276a4d1a" providerId="ADAL" clId="{D1580FCC-D5A5-4795-81DD-889B50509BD5}" dt="2019-12-04T14:12:34.216" v="31"/>
        <pc:sldMkLst>
          <pc:docMk/>
          <pc:sldMk cId="194971145"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84de801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84de80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410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21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39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a891674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a891674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a8b7c64f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a8b7c64f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a8b7c64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a8b7c64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4348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8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a84de80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a84de80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a89167484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a89167484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a84de801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a84de801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177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58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02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84de801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84de80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97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294839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993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2842136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952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244275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297101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1776283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1958145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153167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160382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679663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50D2BB1-07DD-4E7F-ADF6-BC75184C88E6}" type="datetimeFigureOut">
              <a:rPr lang="zh-CN" altLang="en-US" smtClean="0"/>
              <a:pPr/>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96349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5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50D2BB1-07DD-4E7F-ADF6-BC75184C88E6}" type="datetimeFigureOut">
              <a:rPr lang="zh-CN" altLang="en-US" smtClean="0"/>
              <a:pPr/>
              <a:t>2019/12/4</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6C63811-9814-43AC-B9D4-ED9BEB3A7779}" type="slidenum">
              <a:rPr lang="zh-CN" altLang="en-US" smtClean="0"/>
              <a:pPr/>
              <a:t>‹#›</a:t>
            </a:fld>
            <a:endParaRPr lang="zh-CN" altLang="en-US"/>
          </a:p>
        </p:txBody>
      </p:sp>
    </p:spTree>
    <p:extLst>
      <p:ext uri="{BB962C8B-B14F-4D97-AF65-F5344CB8AC3E}">
        <p14:creationId xmlns:p14="http://schemas.microsoft.com/office/powerpoint/2010/main" val="1844619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ata.world/data-society/imdb-5000-movie-dataset"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hidden="1"/>
          <p:cNvSpPr/>
          <p:nvPr/>
        </p:nvSpPr>
        <p:spPr>
          <a:xfrm>
            <a:off x="0" y="0"/>
            <a:ext cx="9144000" cy="514350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zh-CN" altLang="en-US" sz="1350" kern="1200">
              <a:solidFill>
                <a:prstClr val="white"/>
              </a:solidFill>
              <a:latin typeface="Calibri"/>
              <a:ea typeface="宋体" panose="02010600030101010101" pitchFamily="2" charset="-122"/>
            </a:endParaRPr>
          </a:p>
        </p:txBody>
      </p:sp>
      <p:sp>
        <p:nvSpPr>
          <p:cNvPr id="27" name="文本框 26"/>
          <p:cNvSpPr txBox="1"/>
          <p:nvPr/>
        </p:nvSpPr>
        <p:spPr>
          <a:xfrm>
            <a:off x="1794886" y="3517090"/>
            <a:ext cx="5554226" cy="553998"/>
          </a:xfrm>
          <a:prstGeom prst="rect">
            <a:avLst/>
          </a:prstGeom>
          <a:noFill/>
        </p:spPr>
        <p:txBody>
          <a:bodyPr wrap="square" rtlCol="0">
            <a:spAutoFit/>
          </a:bodyPr>
          <a:lstStyle/>
          <a:p>
            <a:pPr algn="ctr" defTabSz="685800">
              <a:buClrTx/>
            </a:pPr>
            <a:r>
              <a:rPr lang="en" sz="3000" kern="1200" dirty="0">
                <a:solidFill>
                  <a:prstClr val="white"/>
                </a:solidFill>
                <a:latin typeface="Impact" panose="020B0806030902050204" pitchFamily="34" charset="0"/>
                <a:ea typeface="+mn-ea"/>
                <a:cs typeface="+mn-cs"/>
              </a:rPr>
              <a:t>Data </a:t>
            </a:r>
            <a:r>
              <a:rPr lang="en-US" sz="3000" kern="1200" dirty="0">
                <a:solidFill>
                  <a:prstClr val="white"/>
                </a:solidFill>
                <a:latin typeface="Impact" panose="020B0806030902050204" pitchFamily="34" charset="0"/>
                <a:ea typeface="+mn-ea"/>
                <a:cs typeface="+mn-cs"/>
              </a:rPr>
              <a:t>Visualization </a:t>
            </a:r>
            <a:r>
              <a:rPr lang="en" sz="3000" kern="1200" dirty="0">
                <a:solidFill>
                  <a:prstClr val="white"/>
                </a:solidFill>
                <a:latin typeface="Impact" panose="020B0806030902050204" pitchFamily="34" charset="0"/>
                <a:ea typeface="+mn-ea"/>
                <a:cs typeface="+mn-cs"/>
              </a:rPr>
              <a:t>Final Project</a:t>
            </a:r>
            <a:r>
              <a:rPr lang="en-US" altLang="zh-CN" sz="3000" kern="1200" dirty="0">
                <a:solidFill>
                  <a:prstClr val="white"/>
                </a:solidFill>
                <a:latin typeface="Impact" panose="020B0806030902050204" pitchFamily="34" charset="0"/>
                <a:ea typeface="宋体" panose="02010600030101010101" pitchFamily="2" charset="-122"/>
                <a:cs typeface="+mn-cs"/>
              </a:rPr>
              <a:t> </a:t>
            </a:r>
            <a:endParaRPr lang="zh-CN" altLang="en-US" sz="3000" kern="1200" dirty="0">
              <a:solidFill>
                <a:prstClr val="white"/>
              </a:solidFill>
              <a:latin typeface="Impact" panose="020B0806030902050204" pitchFamily="34" charset="0"/>
              <a:ea typeface="宋体" panose="02010600030101010101" pitchFamily="2" charset="-122"/>
              <a:cs typeface="+mn-cs"/>
            </a:endParaRPr>
          </a:p>
        </p:txBody>
      </p:sp>
      <p:cxnSp>
        <p:nvCxnSpPr>
          <p:cNvPr id="29" name="直接连接符 28"/>
          <p:cNvCxnSpPr/>
          <p:nvPr/>
        </p:nvCxnSpPr>
        <p:spPr>
          <a:xfrm>
            <a:off x="1302377" y="4105141"/>
            <a:ext cx="65392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161338" y="4125626"/>
            <a:ext cx="4821321" cy="369332"/>
          </a:xfrm>
          <a:prstGeom prst="rect">
            <a:avLst/>
          </a:prstGeom>
          <a:noFill/>
        </p:spPr>
        <p:txBody>
          <a:bodyPr wrap="none" rtlCol="0">
            <a:spAutoFit/>
          </a:bodyPr>
          <a:lstStyle/>
          <a:p>
            <a:pPr algn="ctr" defTabSz="685800">
              <a:buClrTx/>
            </a:pPr>
            <a:r>
              <a:rPr lang="de-DE" altLang="zh-CN" sz="1800" kern="1200" dirty="0">
                <a:solidFill>
                  <a:prstClr val="white"/>
                </a:solidFill>
                <a:latin typeface="Calibri" panose="020F0502020204030204" pitchFamily="34" charset="0"/>
                <a:ea typeface="宋体" panose="02010600030101010101" pitchFamily="2" charset="-122"/>
                <a:cs typeface="Calibri" panose="020F0502020204030204" pitchFamily="34" charset="0"/>
              </a:rPr>
              <a:t>Ricky Chen, Yifei Ren, Halle Steinberg, Robert Wei</a:t>
            </a:r>
          </a:p>
        </p:txBody>
      </p:sp>
      <p:pic>
        <p:nvPicPr>
          <p:cNvPr id="3" name="Picture 2" descr="A close up of a sign&#10;&#10;Description automatically generated">
            <a:extLst>
              <a:ext uri="{FF2B5EF4-FFF2-40B4-BE49-F238E27FC236}">
                <a16:creationId xmlns:a16="http://schemas.microsoft.com/office/drawing/2014/main" id="{D84E17DA-0574-4D51-BA08-CC27F1ABB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8268"/>
            <a:ext cx="9144000" cy="2698750"/>
          </a:xfrm>
          <a:prstGeom prst="rect">
            <a:avLst/>
          </a:prstGeom>
        </p:spPr>
      </p:pic>
    </p:spTree>
    <p:extLst>
      <p:ext uri="{BB962C8B-B14F-4D97-AF65-F5344CB8AC3E}">
        <p14:creationId xmlns:p14="http://schemas.microsoft.com/office/powerpoint/2010/main" val="265643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图: 过程 5">
            <a:extLst>
              <a:ext uri="{FF2B5EF4-FFF2-40B4-BE49-F238E27FC236}">
                <a16:creationId xmlns:a16="http://schemas.microsoft.com/office/drawing/2014/main" id="{00DE438D-5BF1-4764-89C0-8F55046DF7F0}"/>
              </a:ext>
            </a:extLst>
          </p:cNvPr>
          <p:cNvSpPr/>
          <p:nvPr/>
        </p:nvSpPr>
        <p:spPr>
          <a:xfrm>
            <a:off x="0" y="1104661"/>
            <a:ext cx="9144000" cy="1269263"/>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ltLang="zh-CN" sz="1500" dirty="0">
              <a:solidFill>
                <a:srgbClr val="C9AD03"/>
              </a:solidFill>
              <a:latin typeface="Impact" panose="020B0806030902050204" pitchFamily="34" charset="0"/>
            </a:endParaRPr>
          </a:p>
          <a:p>
            <a:pPr marL="285750" indent="-285750">
              <a:buFont typeface="Arial" panose="020B0604020202020204" pitchFamily="34" charset="0"/>
              <a:buChar char="•"/>
            </a:pPr>
            <a:r>
              <a:rPr lang="en-US" altLang="zh-CN" sz="1650" dirty="0">
                <a:solidFill>
                  <a:schemeClr val="bg1"/>
                </a:solidFill>
              </a:rPr>
              <a:t>We created simple histograms to show the distributions of movie gross revenue, IMDb scores, and director’s Facebook likes</a:t>
            </a:r>
          </a:p>
          <a:p>
            <a:pPr marL="285750" indent="-285750">
              <a:buFont typeface="Arial" panose="020B0604020202020204" pitchFamily="34" charset="0"/>
              <a:buChar char="•"/>
            </a:pPr>
            <a:r>
              <a:rPr lang="en-US" altLang="zh-CN" sz="1650" dirty="0">
                <a:solidFill>
                  <a:schemeClr val="bg1"/>
                </a:solidFill>
              </a:rPr>
              <a:t>We found that gross is right skewed, IMDb has a fairly Normal distribution, and Facebook likes is strongly right skewed</a:t>
            </a:r>
          </a:p>
          <a:p>
            <a:pPr algn="ctr"/>
            <a:endParaRPr lang="zh-CN" altLang="en-US" sz="1050" dirty="0"/>
          </a:p>
        </p:txBody>
      </p:sp>
      <p:sp>
        <p:nvSpPr>
          <p:cNvPr id="26" name="矩形 1">
            <a:extLst>
              <a:ext uri="{FF2B5EF4-FFF2-40B4-BE49-F238E27FC236}">
                <a16:creationId xmlns:a16="http://schemas.microsoft.com/office/drawing/2014/main" id="{3BF0E07B-DA1F-4CE3-A2DF-30AF86C8CC46}"/>
              </a:ext>
            </a:extLst>
          </p:cNvPr>
          <p:cNvSpPr/>
          <p:nvPr/>
        </p:nvSpPr>
        <p:spPr>
          <a:xfrm>
            <a:off x="0" y="1"/>
            <a:ext cx="9144000" cy="776234"/>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50" dirty="0">
                <a:solidFill>
                  <a:prstClr val="black"/>
                </a:solidFill>
                <a:latin typeface="Impact" panose="020B0806030902050204" pitchFamily="34" charset="0"/>
              </a:rPr>
              <a:t>  </a:t>
            </a:r>
            <a:r>
              <a:rPr lang="en-US" sz="3600" dirty="0">
                <a:solidFill>
                  <a:prstClr val="black"/>
                </a:solidFill>
                <a:latin typeface="Impact" panose="020B0806030902050204" pitchFamily="34" charset="0"/>
              </a:rPr>
              <a:t>Exploratory Data Analysis</a:t>
            </a:r>
            <a:endParaRPr lang="zh-CN" altLang="en-US" sz="1050" dirty="0"/>
          </a:p>
        </p:txBody>
      </p:sp>
      <p:pic>
        <p:nvPicPr>
          <p:cNvPr id="3" name="Picture 2">
            <a:extLst>
              <a:ext uri="{FF2B5EF4-FFF2-40B4-BE49-F238E27FC236}">
                <a16:creationId xmlns:a16="http://schemas.microsoft.com/office/drawing/2014/main" id="{188605F8-1B10-4A1E-8624-44F6409D0A27}"/>
              </a:ext>
            </a:extLst>
          </p:cNvPr>
          <p:cNvPicPr>
            <a:picLocks noChangeAspect="1"/>
          </p:cNvPicPr>
          <p:nvPr/>
        </p:nvPicPr>
        <p:blipFill>
          <a:blip r:embed="rId2"/>
          <a:stretch>
            <a:fillRect/>
          </a:stretch>
        </p:blipFill>
        <p:spPr>
          <a:xfrm>
            <a:off x="315907" y="3111522"/>
            <a:ext cx="2592431" cy="1514080"/>
          </a:xfrm>
          <a:prstGeom prst="rect">
            <a:avLst/>
          </a:prstGeom>
        </p:spPr>
      </p:pic>
      <p:pic>
        <p:nvPicPr>
          <p:cNvPr id="7" name="Picture 6">
            <a:extLst>
              <a:ext uri="{FF2B5EF4-FFF2-40B4-BE49-F238E27FC236}">
                <a16:creationId xmlns:a16="http://schemas.microsoft.com/office/drawing/2014/main" id="{F7857A50-9D84-4139-AE92-AF9618966690}"/>
              </a:ext>
            </a:extLst>
          </p:cNvPr>
          <p:cNvPicPr>
            <a:picLocks noChangeAspect="1"/>
          </p:cNvPicPr>
          <p:nvPr/>
        </p:nvPicPr>
        <p:blipFill>
          <a:blip r:embed="rId3"/>
          <a:stretch>
            <a:fillRect/>
          </a:stretch>
        </p:blipFill>
        <p:spPr>
          <a:xfrm>
            <a:off x="3176493" y="3111522"/>
            <a:ext cx="2791015" cy="1514080"/>
          </a:xfrm>
          <a:prstGeom prst="rect">
            <a:avLst/>
          </a:prstGeom>
        </p:spPr>
      </p:pic>
      <p:pic>
        <p:nvPicPr>
          <p:cNvPr id="8" name="Picture 7">
            <a:extLst>
              <a:ext uri="{FF2B5EF4-FFF2-40B4-BE49-F238E27FC236}">
                <a16:creationId xmlns:a16="http://schemas.microsoft.com/office/drawing/2014/main" id="{46C1073F-CD2B-4C22-B713-CB5EFF55AFCF}"/>
              </a:ext>
            </a:extLst>
          </p:cNvPr>
          <p:cNvPicPr>
            <a:picLocks noChangeAspect="1"/>
          </p:cNvPicPr>
          <p:nvPr/>
        </p:nvPicPr>
        <p:blipFill>
          <a:blip r:embed="rId4"/>
          <a:stretch>
            <a:fillRect/>
          </a:stretch>
        </p:blipFill>
        <p:spPr>
          <a:xfrm>
            <a:off x="6332528" y="3111522"/>
            <a:ext cx="2495565" cy="1514080"/>
          </a:xfrm>
          <a:prstGeom prst="rect">
            <a:avLst/>
          </a:prstGeom>
        </p:spPr>
      </p:pic>
      <p:sp>
        <p:nvSpPr>
          <p:cNvPr id="9" name="Rectangle 8">
            <a:extLst>
              <a:ext uri="{FF2B5EF4-FFF2-40B4-BE49-F238E27FC236}">
                <a16:creationId xmlns:a16="http://schemas.microsoft.com/office/drawing/2014/main" id="{8EE7CF9A-B1C1-4204-A303-557854F6ACB6}"/>
              </a:ext>
            </a:extLst>
          </p:cNvPr>
          <p:cNvSpPr/>
          <p:nvPr/>
        </p:nvSpPr>
        <p:spPr>
          <a:xfrm>
            <a:off x="1183511" y="2730947"/>
            <a:ext cx="4572000" cy="923330"/>
          </a:xfrm>
          <a:prstGeom prst="rect">
            <a:avLst/>
          </a:prstGeom>
        </p:spPr>
        <p:txBody>
          <a:bodyPr>
            <a:spAutoFit/>
          </a:bodyPr>
          <a:lstStyle/>
          <a:p>
            <a:r>
              <a:rPr lang="en-US" sz="1800" dirty="0">
                <a:solidFill>
                  <a:srgbClr val="C9AD03"/>
                </a:solidFill>
                <a:latin typeface="Impact" panose="020B0806030902050204" pitchFamily="34" charset="0"/>
              </a:rPr>
              <a:t>Gross</a:t>
            </a:r>
          </a:p>
          <a:p>
            <a:br>
              <a:rPr lang="en-US" sz="1800" dirty="0">
                <a:solidFill>
                  <a:srgbClr val="C9AD03"/>
                </a:solidFill>
                <a:latin typeface="Impact" panose="020B0806030902050204" pitchFamily="34" charset="0"/>
              </a:rPr>
            </a:br>
            <a:endParaRPr lang="en-US" sz="1800" dirty="0">
              <a:solidFill>
                <a:srgbClr val="C9AD03"/>
              </a:solidFill>
              <a:latin typeface="Impact" panose="020B0806030902050204" pitchFamily="34" charset="0"/>
            </a:endParaRPr>
          </a:p>
        </p:txBody>
      </p:sp>
      <p:sp>
        <p:nvSpPr>
          <p:cNvPr id="10" name="Rectangle 9">
            <a:extLst>
              <a:ext uri="{FF2B5EF4-FFF2-40B4-BE49-F238E27FC236}">
                <a16:creationId xmlns:a16="http://schemas.microsoft.com/office/drawing/2014/main" id="{81E3C539-940D-47F0-BFF2-4F5365E612C4}"/>
              </a:ext>
            </a:extLst>
          </p:cNvPr>
          <p:cNvSpPr/>
          <p:nvPr/>
        </p:nvSpPr>
        <p:spPr>
          <a:xfrm>
            <a:off x="3834532" y="2730947"/>
            <a:ext cx="4572000" cy="923330"/>
          </a:xfrm>
          <a:prstGeom prst="rect">
            <a:avLst/>
          </a:prstGeom>
        </p:spPr>
        <p:txBody>
          <a:bodyPr>
            <a:spAutoFit/>
          </a:bodyPr>
          <a:lstStyle/>
          <a:p>
            <a:r>
              <a:rPr lang="en-US" sz="1800" dirty="0">
                <a:solidFill>
                  <a:srgbClr val="C9AD03"/>
                </a:solidFill>
                <a:latin typeface="Impact" panose="020B0806030902050204" pitchFamily="34" charset="0"/>
              </a:rPr>
              <a:t>IMDb Score</a:t>
            </a:r>
          </a:p>
          <a:p>
            <a:br>
              <a:rPr lang="en-US" sz="1800" dirty="0">
                <a:solidFill>
                  <a:srgbClr val="C9AD03"/>
                </a:solidFill>
                <a:latin typeface="Impact" panose="020B0806030902050204" pitchFamily="34" charset="0"/>
              </a:rPr>
            </a:br>
            <a:endParaRPr lang="en-US" sz="1800" dirty="0">
              <a:solidFill>
                <a:srgbClr val="C9AD03"/>
              </a:solidFill>
              <a:latin typeface="Impact" panose="020B0806030902050204" pitchFamily="34" charset="0"/>
            </a:endParaRPr>
          </a:p>
        </p:txBody>
      </p:sp>
      <p:sp>
        <p:nvSpPr>
          <p:cNvPr id="27" name="Rectangle 26">
            <a:extLst>
              <a:ext uri="{FF2B5EF4-FFF2-40B4-BE49-F238E27FC236}">
                <a16:creationId xmlns:a16="http://schemas.microsoft.com/office/drawing/2014/main" id="{13BE2689-58B5-447C-8CAD-6A526E07C048}"/>
              </a:ext>
            </a:extLst>
          </p:cNvPr>
          <p:cNvSpPr/>
          <p:nvPr/>
        </p:nvSpPr>
        <p:spPr>
          <a:xfrm>
            <a:off x="6331313" y="2730947"/>
            <a:ext cx="4572000" cy="923330"/>
          </a:xfrm>
          <a:prstGeom prst="rect">
            <a:avLst/>
          </a:prstGeom>
        </p:spPr>
        <p:txBody>
          <a:bodyPr>
            <a:spAutoFit/>
          </a:bodyPr>
          <a:lstStyle/>
          <a:p>
            <a:r>
              <a:rPr lang="en-US" sz="1800" dirty="0">
                <a:solidFill>
                  <a:srgbClr val="C9AD03"/>
                </a:solidFill>
                <a:latin typeface="Impact" panose="020B0806030902050204" pitchFamily="34" charset="0"/>
              </a:rPr>
              <a:t>Director’s Facebook Likes</a:t>
            </a:r>
          </a:p>
          <a:p>
            <a:br>
              <a:rPr lang="en-US" sz="1800" dirty="0">
                <a:solidFill>
                  <a:srgbClr val="C9AD03"/>
                </a:solidFill>
                <a:latin typeface="Impact" panose="020B0806030902050204" pitchFamily="34" charset="0"/>
              </a:rPr>
            </a:br>
            <a:endParaRPr lang="en-US" sz="1800" dirty="0">
              <a:solidFill>
                <a:srgbClr val="C9AD03"/>
              </a:solidFill>
              <a:latin typeface="Impact" panose="020B0806030902050204" pitchFamily="34" charset="0"/>
            </a:endParaRPr>
          </a:p>
        </p:txBody>
      </p:sp>
    </p:spTree>
    <p:extLst>
      <p:ext uri="{BB962C8B-B14F-4D97-AF65-F5344CB8AC3E}">
        <p14:creationId xmlns:p14="http://schemas.microsoft.com/office/powerpoint/2010/main" val="262030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图: 过程 5">
            <a:extLst>
              <a:ext uri="{FF2B5EF4-FFF2-40B4-BE49-F238E27FC236}">
                <a16:creationId xmlns:a16="http://schemas.microsoft.com/office/drawing/2014/main" id="{00DE438D-5BF1-4764-89C0-8F55046DF7F0}"/>
              </a:ext>
            </a:extLst>
          </p:cNvPr>
          <p:cNvSpPr/>
          <p:nvPr/>
        </p:nvSpPr>
        <p:spPr>
          <a:xfrm>
            <a:off x="357447" y="785071"/>
            <a:ext cx="8786553" cy="1700434"/>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ltLang="zh-CN" sz="1500" dirty="0">
              <a:solidFill>
                <a:srgbClr val="C9AD03"/>
              </a:solidFill>
              <a:latin typeface="Impact" panose="020B0806030902050204" pitchFamily="34" charset="0"/>
            </a:endParaRPr>
          </a:p>
          <a:p>
            <a:r>
              <a:rPr lang="en-US" altLang="zh-CN" sz="1650" dirty="0">
                <a:solidFill>
                  <a:schemeClr val="bg1"/>
                </a:solidFill>
              </a:rPr>
              <a:t>We used scatter plots paired with trend lines to show any possible correlations between variables</a:t>
            </a:r>
          </a:p>
          <a:p>
            <a:pPr marL="257175" indent="-257175">
              <a:buFont typeface="Arial" panose="020B0604020202020204" pitchFamily="34" charset="0"/>
              <a:buChar char="•"/>
            </a:pPr>
            <a:r>
              <a:rPr lang="en-US" altLang="zh-CN" sz="1650" dirty="0">
                <a:solidFill>
                  <a:schemeClr val="bg1"/>
                </a:solidFill>
              </a:rPr>
              <a:t>We found that gross has a positive relationship with budget and IMDb scores, but there is no obvious relationship between gross revenue and Facebook likes</a:t>
            </a:r>
          </a:p>
          <a:p>
            <a:pPr marL="257175" indent="-257175">
              <a:buFont typeface="Arial" panose="020B0604020202020204" pitchFamily="34" charset="0"/>
              <a:buChar char="•"/>
            </a:pPr>
            <a:r>
              <a:rPr lang="en-US" altLang="zh-CN" sz="1650" dirty="0">
                <a:solidFill>
                  <a:schemeClr val="bg1"/>
                </a:solidFill>
              </a:rPr>
              <a:t>To capture network influence on gross revenue, we calculate social network statistics for our visualization in order to find director influence on movie gross</a:t>
            </a:r>
          </a:p>
          <a:p>
            <a:pPr algn="ctr"/>
            <a:endParaRPr lang="zh-CN" altLang="en-US" sz="1050" dirty="0"/>
          </a:p>
        </p:txBody>
      </p:sp>
      <p:sp>
        <p:nvSpPr>
          <p:cNvPr id="26" name="矩形 1">
            <a:extLst>
              <a:ext uri="{FF2B5EF4-FFF2-40B4-BE49-F238E27FC236}">
                <a16:creationId xmlns:a16="http://schemas.microsoft.com/office/drawing/2014/main" id="{3BF0E07B-DA1F-4CE3-A2DF-30AF86C8CC46}"/>
              </a:ext>
            </a:extLst>
          </p:cNvPr>
          <p:cNvSpPr/>
          <p:nvPr/>
        </p:nvSpPr>
        <p:spPr>
          <a:xfrm>
            <a:off x="0" y="1"/>
            <a:ext cx="9144000" cy="776234"/>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prstClr val="black"/>
                </a:solidFill>
                <a:latin typeface="Impact" panose="020B0806030902050204" pitchFamily="34" charset="0"/>
              </a:rPr>
              <a:t>  Exploratory Data Analysis </a:t>
            </a:r>
            <a:r>
              <a:rPr lang="en-US" sz="3300" dirty="0">
                <a:solidFill>
                  <a:prstClr val="black"/>
                </a:solidFill>
                <a:latin typeface="Impact" panose="020B0806030902050204" pitchFamily="34" charset="0"/>
              </a:rPr>
              <a:t>(continued)</a:t>
            </a:r>
            <a:endParaRPr lang="zh-CN" altLang="en-US" sz="1200" dirty="0"/>
          </a:p>
        </p:txBody>
      </p:sp>
      <p:pic>
        <p:nvPicPr>
          <p:cNvPr id="2" name="Picture 1">
            <a:extLst>
              <a:ext uri="{FF2B5EF4-FFF2-40B4-BE49-F238E27FC236}">
                <a16:creationId xmlns:a16="http://schemas.microsoft.com/office/drawing/2014/main" id="{D169603B-C1EE-4DDC-838B-1FB57C35D9AB}"/>
              </a:ext>
            </a:extLst>
          </p:cNvPr>
          <p:cNvPicPr>
            <a:picLocks noChangeAspect="1"/>
          </p:cNvPicPr>
          <p:nvPr/>
        </p:nvPicPr>
        <p:blipFill>
          <a:blip r:embed="rId2"/>
          <a:stretch>
            <a:fillRect/>
          </a:stretch>
        </p:blipFill>
        <p:spPr>
          <a:xfrm>
            <a:off x="662421" y="2571751"/>
            <a:ext cx="3652043" cy="2349833"/>
          </a:xfrm>
          <a:prstGeom prst="rect">
            <a:avLst/>
          </a:prstGeom>
        </p:spPr>
      </p:pic>
      <p:pic>
        <p:nvPicPr>
          <p:cNvPr id="3" name="Picture 2">
            <a:extLst>
              <a:ext uri="{FF2B5EF4-FFF2-40B4-BE49-F238E27FC236}">
                <a16:creationId xmlns:a16="http://schemas.microsoft.com/office/drawing/2014/main" id="{02E04BC4-6D2C-4B7D-A3F8-7DEAB2B611E1}"/>
              </a:ext>
            </a:extLst>
          </p:cNvPr>
          <p:cNvPicPr>
            <a:picLocks noChangeAspect="1"/>
          </p:cNvPicPr>
          <p:nvPr/>
        </p:nvPicPr>
        <p:blipFill>
          <a:blip r:embed="rId3"/>
          <a:stretch>
            <a:fillRect/>
          </a:stretch>
        </p:blipFill>
        <p:spPr>
          <a:xfrm>
            <a:off x="4644342" y="2571750"/>
            <a:ext cx="4071471" cy="2350385"/>
          </a:xfrm>
          <a:prstGeom prst="rect">
            <a:avLst/>
          </a:prstGeom>
        </p:spPr>
      </p:pic>
      <p:sp>
        <p:nvSpPr>
          <p:cNvPr id="7" name="Rectangle 6">
            <a:extLst>
              <a:ext uri="{FF2B5EF4-FFF2-40B4-BE49-F238E27FC236}">
                <a16:creationId xmlns:a16="http://schemas.microsoft.com/office/drawing/2014/main" id="{52767262-EB98-4BFC-8A5F-24066454ED32}"/>
              </a:ext>
            </a:extLst>
          </p:cNvPr>
          <p:cNvSpPr/>
          <p:nvPr/>
        </p:nvSpPr>
        <p:spPr>
          <a:xfrm>
            <a:off x="2617209" y="2837584"/>
            <a:ext cx="4572000" cy="923330"/>
          </a:xfrm>
          <a:prstGeom prst="rect">
            <a:avLst/>
          </a:prstGeom>
        </p:spPr>
        <p:txBody>
          <a:bodyPr>
            <a:spAutoFit/>
          </a:bodyPr>
          <a:lstStyle/>
          <a:p>
            <a:r>
              <a:rPr lang="en-US" sz="1800" dirty="0">
                <a:solidFill>
                  <a:srgbClr val="C9AD03"/>
                </a:solidFill>
                <a:latin typeface="Impact" panose="020B0806030902050204" pitchFamily="34" charset="0"/>
              </a:rPr>
              <a:t>Gross vs Budget</a:t>
            </a:r>
          </a:p>
          <a:p>
            <a:br>
              <a:rPr lang="en-US" sz="1800" dirty="0">
                <a:solidFill>
                  <a:srgbClr val="C9AD03"/>
                </a:solidFill>
                <a:latin typeface="Impact" panose="020B0806030902050204" pitchFamily="34" charset="0"/>
              </a:rPr>
            </a:br>
            <a:endParaRPr lang="en-US" sz="1800" dirty="0">
              <a:solidFill>
                <a:srgbClr val="C9AD03"/>
              </a:solidFill>
              <a:latin typeface="Impact" panose="020B0806030902050204" pitchFamily="34" charset="0"/>
            </a:endParaRPr>
          </a:p>
        </p:txBody>
      </p:sp>
      <p:sp>
        <p:nvSpPr>
          <p:cNvPr id="8" name="Rectangle 7">
            <a:extLst>
              <a:ext uri="{FF2B5EF4-FFF2-40B4-BE49-F238E27FC236}">
                <a16:creationId xmlns:a16="http://schemas.microsoft.com/office/drawing/2014/main" id="{F7E7CEDD-4FB4-4246-B6A2-71EBF86D3688}"/>
              </a:ext>
            </a:extLst>
          </p:cNvPr>
          <p:cNvSpPr/>
          <p:nvPr/>
        </p:nvSpPr>
        <p:spPr>
          <a:xfrm>
            <a:off x="5233088" y="2846420"/>
            <a:ext cx="4572000" cy="923330"/>
          </a:xfrm>
          <a:prstGeom prst="rect">
            <a:avLst/>
          </a:prstGeom>
        </p:spPr>
        <p:txBody>
          <a:bodyPr>
            <a:spAutoFit/>
          </a:bodyPr>
          <a:lstStyle/>
          <a:p>
            <a:r>
              <a:rPr lang="en-US" sz="1800" dirty="0">
                <a:solidFill>
                  <a:srgbClr val="C9AD03"/>
                </a:solidFill>
                <a:latin typeface="Impact" panose="020B0806030902050204" pitchFamily="34" charset="0"/>
              </a:rPr>
              <a:t>Gross vs IMDb Score</a:t>
            </a:r>
          </a:p>
          <a:p>
            <a:br>
              <a:rPr lang="en-US" sz="1800" dirty="0">
                <a:solidFill>
                  <a:srgbClr val="C9AD03"/>
                </a:solidFill>
                <a:latin typeface="Impact" panose="020B0806030902050204" pitchFamily="34" charset="0"/>
              </a:rPr>
            </a:br>
            <a:endParaRPr lang="en-US" sz="1800" dirty="0">
              <a:solidFill>
                <a:srgbClr val="C9AD03"/>
              </a:solidFill>
              <a:latin typeface="Impact" panose="020B0806030902050204" pitchFamily="34" charset="0"/>
            </a:endParaRPr>
          </a:p>
        </p:txBody>
      </p:sp>
    </p:spTree>
    <p:extLst>
      <p:ext uri="{BB962C8B-B14F-4D97-AF65-F5344CB8AC3E}">
        <p14:creationId xmlns:p14="http://schemas.microsoft.com/office/powerpoint/2010/main" val="253200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图: 过程 5">
            <a:extLst>
              <a:ext uri="{FF2B5EF4-FFF2-40B4-BE49-F238E27FC236}">
                <a16:creationId xmlns:a16="http://schemas.microsoft.com/office/drawing/2014/main" id="{00DE438D-5BF1-4764-89C0-8F55046DF7F0}"/>
              </a:ext>
            </a:extLst>
          </p:cNvPr>
          <p:cNvSpPr/>
          <p:nvPr/>
        </p:nvSpPr>
        <p:spPr>
          <a:xfrm>
            <a:off x="609601" y="1443788"/>
            <a:ext cx="8534400" cy="2638927"/>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ltLang="zh-CN" sz="1500" dirty="0">
              <a:solidFill>
                <a:srgbClr val="C9AD03"/>
              </a:solidFill>
              <a:latin typeface="Impact" panose="020B0806030902050204" pitchFamily="34" charset="0"/>
            </a:endParaRPr>
          </a:p>
          <a:p>
            <a:pPr marL="285750" indent="-285750">
              <a:buClr>
                <a:srgbClr val="C9AD03"/>
              </a:buClr>
              <a:buFont typeface="Arial" panose="020B0604020202020204" pitchFamily="34" charset="0"/>
              <a:buChar char="•"/>
            </a:pPr>
            <a:r>
              <a:rPr lang="en-US" altLang="zh-CN" sz="1650" dirty="0">
                <a:solidFill>
                  <a:schemeClr val="bg1"/>
                </a:solidFill>
              </a:rPr>
              <a:t>To dive into the relationships between budget, gross revenue, and IMDb scores, we looked into how these relationships change over time and found that there is a downward trend in IMDb scores</a:t>
            </a:r>
          </a:p>
          <a:p>
            <a:pPr marL="285750" indent="-285750">
              <a:buClr>
                <a:srgbClr val="C9AD03"/>
              </a:buClr>
              <a:buFont typeface="Arial" panose="020B0604020202020204" pitchFamily="34" charset="0"/>
              <a:buChar char="•"/>
            </a:pPr>
            <a:r>
              <a:rPr lang="en-US" altLang="zh-CN" sz="1650" dirty="0">
                <a:solidFill>
                  <a:schemeClr val="bg1"/>
                </a:solidFill>
              </a:rPr>
              <a:t>We explored how budget, gross revenue, and IMDb scores differ across movie genres, content ratings, and producers’ nationality</a:t>
            </a:r>
          </a:p>
          <a:p>
            <a:pPr marL="285750" indent="-285750">
              <a:buClr>
                <a:srgbClr val="C9AD03"/>
              </a:buClr>
              <a:buFont typeface="Arial" panose="020B0604020202020204" pitchFamily="34" charset="0"/>
              <a:buChar char="•"/>
            </a:pPr>
            <a:r>
              <a:rPr lang="en-US" altLang="zh-CN" sz="1650" dirty="0">
                <a:solidFill>
                  <a:schemeClr val="bg1"/>
                </a:solidFill>
              </a:rPr>
              <a:t>To explore the relationship between budget and gross revenue, we calculated a profit margin based on industry standards</a:t>
            </a:r>
          </a:p>
          <a:p>
            <a:pPr marL="285750" indent="-285750">
              <a:buClr>
                <a:srgbClr val="C9AD03"/>
              </a:buClr>
              <a:buFont typeface="Arial" panose="020B0604020202020204" pitchFamily="34" charset="0"/>
              <a:buChar char="•"/>
            </a:pPr>
            <a:r>
              <a:rPr lang="en-US" altLang="zh-CN" sz="1650" dirty="0">
                <a:solidFill>
                  <a:schemeClr val="bg1"/>
                </a:solidFill>
              </a:rPr>
              <a:t>According to industry standards, for a movie to be considered profitable, the gross revenue needs to be at least 3 times its budget, so we created a variable to capture this ratio</a:t>
            </a:r>
          </a:p>
          <a:p>
            <a:pPr algn="ctr"/>
            <a:endParaRPr lang="zh-CN" altLang="en-US" sz="1050" dirty="0"/>
          </a:p>
        </p:txBody>
      </p:sp>
      <p:sp>
        <p:nvSpPr>
          <p:cNvPr id="26" name="矩形 1">
            <a:extLst>
              <a:ext uri="{FF2B5EF4-FFF2-40B4-BE49-F238E27FC236}">
                <a16:creationId xmlns:a16="http://schemas.microsoft.com/office/drawing/2014/main" id="{3BF0E07B-DA1F-4CE3-A2DF-30AF86C8CC46}"/>
              </a:ext>
            </a:extLst>
          </p:cNvPr>
          <p:cNvSpPr/>
          <p:nvPr/>
        </p:nvSpPr>
        <p:spPr>
          <a:xfrm>
            <a:off x="0" y="1"/>
            <a:ext cx="9144000" cy="776234"/>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prstClr val="black"/>
                </a:solidFill>
                <a:latin typeface="Impact" panose="020B0806030902050204" pitchFamily="34" charset="0"/>
              </a:rPr>
              <a:t>  Exploratory Data Analysis </a:t>
            </a:r>
            <a:r>
              <a:rPr lang="en-US" sz="3300" dirty="0">
                <a:solidFill>
                  <a:prstClr val="black"/>
                </a:solidFill>
                <a:latin typeface="Impact" panose="020B0806030902050204" pitchFamily="34" charset="0"/>
              </a:rPr>
              <a:t>(continued)</a:t>
            </a:r>
            <a:endParaRPr lang="zh-CN" altLang="en-US" sz="1200" dirty="0"/>
          </a:p>
        </p:txBody>
      </p:sp>
    </p:spTree>
    <p:extLst>
      <p:ext uri="{BB962C8B-B14F-4D97-AF65-F5344CB8AC3E}">
        <p14:creationId xmlns:p14="http://schemas.microsoft.com/office/powerpoint/2010/main" val="266595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2826100" y="2812529"/>
            <a:ext cx="3323492" cy="2330971"/>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 name="流程图: 过程 1"/>
          <p:cNvSpPr/>
          <p:nvPr/>
        </p:nvSpPr>
        <p:spPr>
          <a:xfrm>
            <a:off x="2826100" y="1"/>
            <a:ext cx="3323492" cy="3444072"/>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文本框 2"/>
          <p:cNvSpPr txBox="1"/>
          <p:nvPr/>
        </p:nvSpPr>
        <p:spPr>
          <a:xfrm>
            <a:off x="2878853" y="1797325"/>
            <a:ext cx="3217985" cy="646331"/>
          </a:xfrm>
          <a:prstGeom prst="rect">
            <a:avLst/>
          </a:prstGeom>
          <a:noFill/>
        </p:spPr>
        <p:txBody>
          <a:bodyPr wrap="square" rtlCol="0">
            <a:spAutoFit/>
          </a:bodyPr>
          <a:lstStyle/>
          <a:p>
            <a:pPr algn="ctr"/>
            <a:r>
              <a:rPr lang="en-US" altLang="zh-CN" sz="3600" dirty="0">
                <a:latin typeface="Impact" panose="020B0806030902050204" pitchFamily="34" charset="0"/>
              </a:rPr>
              <a:t>Design</a:t>
            </a:r>
            <a:endParaRPr lang="zh-CN" altLang="en-US" sz="3600" dirty="0">
              <a:latin typeface="Impact" panose="020B0806030902050204" pitchFamily="34" charset="0"/>
            </a:endParaRPr>
          </a:p>
        </p:txBody>
      </p:sp>
      <p:sp>
        <p:nvSpPr>
          <p:cNvPr id="4" name="文本框 3"/>
          <p:cNvSpPr txBox="1"/>
          <p:nvPr/>
        </p:nvSpPr>
        <p:spPr>
          <a:xfrm>
            <a:off x="4103532" y="581129"/>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05</a:t>
            </a:r>
            <a:endParaRPr lang="zh-CN" altLang="en-US" sz="4950" dirty="0">
              <a:solidFill>
                <a:srgbClr val="FCB80D"/>
              </a:solidFill>
              <a:latin typeface="Impact" panose="020B0806030902050204" pitchFamily="34" charset="0"/>
            </a:endParaRPr>
          </a:p>
        </p:txBody>
      </p:sp>
    </p:spTree>
    <p:extLst>
      <p:ext uri="{BB962C8B-B14F-4D97-AF65-F5344CB8AC3E}">
        <p14:creationId xmlns:p14="http://schemas.microsoft.com/office/powerpoint/2010/main" val="302732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Design Evolution - Dashboard 1</a:t>
            </a:r>
            <a:endParaRPr dirty="0">
              <a:solidFill>
                <a:srgbClr val="C9AD03"/>
              </a:solidFill>
              <a:latin typeface="Impact" panose="020B0806030902050204" pitchFamily="34" charset="0"/>
            </a:endParaRPr>
          </a:p>
        </p:txBody>
      </p:sp>
      <p:sp>
        <p:nvSpPr>
          <p:cNvPr id="214" name="Google Shape;214;p36"/>
          <p:cNvSpPr txBox="1">
            <a:spLocks noGrp="1"/>
          </p:cNvSpPr>
          <p:nvPr>
            <p:ph type="body" idx="4294967295"/>
          </p:nvPr>
        </p:nvSpPr>
        <p:spPr>
          <a:xfrm>
            <a:off x="401052" y="1152525"/>
            <a:ext cx="8120647" cy="3416300"/>
          </a:xfrm>
          <a:prstGeom prst="rect">
            <a:avLst/>
          </a:prstGeom>
        </p:spPr>
        <p:txBody>
          <a:bodyPr spcFirstLastPara="1" wrap="square" lIns="91425" tIns="91425" rIns="91425" bIns="91425" anchor="t" anchorCtr="0">
            <a:noAutofit/>
          </a:bodyPr>
          <a:lstStyle/>
          <a:p>
            <a:pPr marL="495300" lvl="0" indent="-342900" algn="l" rtl="0">
              <a:spcBef>
                <a:spcPts val="12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We showed over years, how the ratio between gross revenue and  budget changes in different movie genres - we use green to represent when gross is more than three times a movie’s budget, yellow is between three times and one time, and red is less than one time.</a:t>
            </a:r>
            <a:endParaRPr sz="1400" dirty="0">
              <a:solidFill>
                <a:schemeClr val="bg1"/>
              </a:solidFill>
              <a:latin typeface="Lato"/>
              <a:ea typeface="Lato"/>
              <a:cs typeface="Lato"/>
              <a:sym typeface="Lato"/>
            </a:endParaRPr>
          </a:p>
          <a:p>
            <a:pPr marL="895350" lvl="1" indent="-285750">
              <a:spcBef>
                <a:spcPts val="1200"/>
              </a:spcBef>
              <a:buClr>
                <a:schemeClr val="bg1"/>
              </a:buClr>
              <a:buSzPts val="1200"/>
            </a:pPr>
            <a:r>
              <a:rPr lang="en" sz="1400" dirty="0">
                <a:solidFill>
                  <a:schemeClr val="bg1"/>
                </a:solidFill>
                <a:latin typeface="Lato"/>
                <a:ea typeface="Lato"/>
                <a:cs typeface="Lato"/>
                <a:sym typeface="Lato"/>
              </a:rPr>
              <a:t> We chose to use hue to differentiate between our three categorizations for profit ratio, as well as intensity to represent the magnitude within each category </a:t>
            </a:r>
            <a:endParaRPr sz="1400" dirty="0">
              <a:solidFill>
                <a:schemeClr val="bg1"/>
              </a:solidFill>
              <a:latin typeface="Lato"/>
              <a:ea typeface="Lato"/>
              <a:cs typeface="Lato"/>
              <a:sym typeface="Lato"/>
            </a:endParaRPr>
          </a:p>
          <a:p>
            <a:pPr marL="495300" lvl="0" indent="-342900" algn="l" rtl="0">
              <a:spcBef>
                <a:spcPts val="12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We created a scatter plot of all movies’ budget and gross revenue and colored the points by gross revenue/budget ratio as above, and added a step reference line to divide the plots into two categories of profit or not</a:t>
            </a:r>
            <a:endParaRPr sz="1400" dirty="0">
              <a:solidFill>
                <a:schemeClr val="bg1"/>
              </a:solidFill>
              <a:latin typeface="Lato"/>
              <a:ea typeface="Lato"/>
              <a:cs typeface="Lato"/>
              <a:sym typeface="Lato"/>
            </a:endParaRPr>
          </a:p>
          <a:p>
            <a:pPr marL="952500" lvl="1" indent="-342900">
              <a:spcBef>
                <a:spcPts val="1200"/>
              </a:spcBef>
              <a:buClr>
                <a:schemeClr val="bg1"/>
              </a:buClr>
              <a:buSzPts val="1200"/>
            </a:pPr>
            <a:r>
              <a:rPr lang="en" sz="1400" dirty="0">
                <a:solidFill>
                  <a:schemeClr val="bg1"/>
                </a:solidFill>
                <a:latin typeface="Lato"/>
                <a:ea typeface="Lato"/>
                <a:cs typeface="Lato"/>
                <a:sym typeface="Lato"/>
              </a:rPr>
              <a:t>We chose dots to represent each individual movie, and used the same color scheme as above</a:t>
            </a:r>
            <a:endParaRPr sz="1400" dirty="0">
              <a:solidFill>
                <a:schemeClr val="bg1"/>
              </a:solidFill>
              <a:latin typeface="Lato"/>
              <a:ea typeface="Lato"/>
              <a:cs typeface="Lato"/>
              <a:sym typeface="Lato"/>
            </a:endParaRPr>
          </a:p>
          <a:p>
            <a:pPr marL="495300" lvl="0" indent="-342900" algn="l" rtl="0">
              <a:spcBef>
                <a:spcPts val="12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We made a bullet chart to show average gross revenue of different movie content ratings, and added a bullet mark to represent a goal gross revenue for each content rating based on its average budget</a:t>
            </a:r>
            <a:endParaRPr sz="1400" dirty="0">
              <a:solidFill>
                <a:schemeClr val="bg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idx="4294967295"/>
          </p:nvPr>
        </p:nvSpPr>
        <p:spPr>
          <a:xfrm>
            <a:off x="136358" y="420437"/>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Design Evolution - Dashboard 2</a:t>
            </a:r>
            <a:endParaRPr dirty="0">
              <a:solidFill>
                <a:srgbClr val="C9AD03"/>
              </a:solidFill>
              <a:latin typeface="Impact" panose="020B0806030902050204" pitchFamily="34" charset="0"/>
            </a:endParaRPr>
          </a:p>
        </p:txBody>
      </p:sp>
      <p:sp>
        <p:nvSpPr>
          <p:cNvPr id="220" name="Google Shape;220;p37"/>
          <p:cNvSpPr txBox="1">
            <a:spLocks noGrp="1"/>
          </p:cNvSpPr>
          <p:nvPr>
            <p:ph type="body" idx="4294967295"/>
          </p:nvPr>
        </p:nvSpPr>
        <p:spPr>
          <a:xfrm>
            <a:off x="352926" y="1121861"/>
            <a:ext cx="8791074" cy="34163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For the IMDb movie ratings, we wanted to explore IMDb scores by country, genre, the relationship between IMDb scores and revenue, as well as the time trend of IMDb scores</a:t>
            </a:r>
            <a:endParaRPr sz="12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We created a map to best represent all the countries and their average IMDb scores</a:t>
            </a:r>
            <a:endParaRPr sz="1200" dirty="0">
              <a:solidFill>
                <a:schemeClr val="bg1"/>
              </a:solidFill>
              <a:latin typeface="Lato"/>
              <a:ea typeface="Lato"/>
              <a:cs typeface="Lato"/>
              <a:sym typeface="Lato"/>
            </a:endParaRPr>
          </a:p>
          <a:p>
            <a:pPr marL="914400" lvl="1" indent="-304800">
              <a:spcBef>
                <a:spcPts val="600"/>
              </a:spcBef>
              <a:buClr>
                <a:schemeClr val="bg1"/>
              </a:buClr>
              <a:buSzPts val="1200"/>
            </a:pPr>
            <a:r>
              <a:rPr lang="en" sz="1200" dirty="0">
                <a:solidFill>
                  <a:schemeClr val="bg1"/>
                </a:solidFill>
                <a:latin typeface="Lato"/>
                <a:ea typeface="Lato"/>
                <a:cs typeface="Lato"/>
                <a:sym typeface="Lato"/>
              </a:rPr>
              <a:t>We used a diverging color scheme (intensity) in this map to represent the difference in magnitude of each country’s average IMDb score</a:t>
            </a:r>
            <a:endParaRPr sz="12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In order to provide more information about the country’s individual movies, we added a tooltip for each country containing a graph showing the relationship between gross revenue and budget of each movie produced in that country</a:t>
            </a:r>
            <a:endParaRPr sz="12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To show the basic statistics of IMDb scores by each genre, we created a boxplot with median, maximum and minimum labeled foreach genre</a:t>
            </a:r>
            <a:endParaRPr sz="1200" dirty="0">
              <a:solidFill>
                <a:schemeClr val="bg1"/>
              </a:solidFill>
              <a:latin typeface="Lato"/>
              <a:ea typeface="Lato"/>
              <a:cs typeface="Lato"/>
              <a:sym typeface="Lato"/>
            </a:endParaRPr>
          </a:p>
          <a:p>
            <a:pPr marL="914400" lvl="1" indent="-304800">
              <a:spcBef>
                <a:spcPts val="600"/>
              </a:spcBef>
              <a:buClr>
                <a:schemeClr val="bg1"/>
              </a:buClr>
              <a:buSzPts val="1200"/>
            </a:pPr>
            <a:r>
              <a:rPr lang="en" sz="1200" dirty="0">
                <a:solidFill>
                  <a:schemeClr val="bg1"/>
                </a:solidFill>
                <a:latin typeface="Lato"/>
                <a:ea typeface="Lato"/>
                <a:cs typeface="Lato"/>
                <a:sym typeface="Lato"/>
              </a:rPr>
              <a:t>We used a box plot to show the distribution of scores within each genre, with each point in the distribution corresponding to an individual movie in that genre</a:t>
            </a:r>
            <a:endParaRPr sz="12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We used a scatter plot to show the relationship between IMDb scores and gross revenue, with each point representing an individual movie in the plot</a:t>
            </a:r>
            <a:endParaRPr sz="1200" dirty="0">
              <a:solidFill>
                <a:schemeClr val="bg1"/>
              </a:solidFill>
              <a:latin typeface="Lato"/>
              <a:ea typeface="Lato"/>
              <a:cs typeface="Lato"/>
              <a:sym typeface="Lato"/>
            </a:endParaRPr>
          </a:p>
          <a:p>
            <a:pPr marL="914400" lvl="1" indent="-304800">
              <a:spcBef>
                <a:spcPts val="600"/>
              </a:spcBef>
              <a:buClr>
                <a:schemeClr val="bg1"/>
              </a:buClr>
              <a:buSzPts val="1200"/>
            </a:pPr>
            <a:r>
              <a:rPr lang="en" sz="1200" dirty="0">
                <a:solidFill>
                  <a:schemeClr val="bg1"/>
                </a:solidFill>
                <a:latin typeface="Lato"/>
                <a:ea typeface="Lato"/>
                <a:cs typeface="Lato"/>
                <a:sym typeface="Lato"/>
              </a:rPr>
              <a:t>We added a trend line to show the positive relationship between the two variables</a:t>
            </a:r>
            <a:endParaRPr sz="12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200" dirty="0">
                <a:solidFill>
                  <a:schemeClr val="bg1"/>
                </a:solidFill>
                <a:latin typeface="Lato"/>
                <a:ea typeface="Lato"/>
                <a:cs typeface="Lato"/>
                <a:sym typeface="Lato"/>
              </a:rPr>
              <a:t>Since the relationship between year and average IMDb scores is a time series, we used a line chart to represent the change in scores throughout all of the years in our data</a:t>
            </a:r>
            <a:endParaRPr sz="1200" dirty="0">
              <a:solidFill>
                <a:schemeClr val="bg1"/>
              </a:solidFill>
              <a:latin typeface="Lato"/>
              <a:ea typeface="Lato"/>
              <a:cs typeface="Lato"/>
              <a:sym typeface="Lato"/>
            </a:endParaRPr>
          </a:p>
          <a:p>
            <a:pPr marL="0" lvl="0" indent="0" algn="l" rtl="0">
              <a:spcBef>
                <a:spcPts val="1200"/>
              </a:spcBef>
              <a:spcAft>
                <a:spcPts val="0"/>
              </a:spcAft>
              <a:buNone/>
            </a:pPr>
            <a:endParaRPr sz="1200" dirty="0">
              <a:solidFill>
                <a:schemeClr val="bg1"/>
              </a:solidFill>
              <a:highlight>
                <a:srgbClr val="FFFFFF"/>
              </a:highlight>
              <a:latin typeface="Lato"/>
              <a:ea typeface="Lato"/>
              <a:cs typeface="Lato"/>
              <a:sym typeface="Lato"/>
            </a:endParaRPr>
          </a:p>
          <a:p>
            <a:pPr marL="0" lvl="0" indent="0" algn="l" rtl="0">
              <a:spcBef>
                <a:spcPts val="1600"/>
              </a:spcBef>
              <a:spcAft>
                <a:spcPts val="1600"/>
              </a:spcAft>
              <a:buNone/>
            </a:pPr>
            <a:endParaRPr sz="1200" dirty="0">
              <a:solidFill>
                <a:schemeClr val="bg1"/>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idx="4294967295"/>
          </p:nvPr>
        </p:nvSpPr>
        <p:spPr>
          <a:xfrm>
            <a:off x="152400" y="428458"/>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C9AD03"/>
                </a:solidFill>
                <a:latin typeface="Impact" panose="020B0806030902050204" pitchFamily="34" charset="0"/>
              </a:rPr>
              <a:t>Design Evolution - Dashboard 3</a:t>
            </a:r>
            <a:endParaRPr dirty="0">
              <a:solidFill>
                <a:srgbClr val="C9AD03"/>
              </a:solidFill>
              <a:latin typeface="Impact" panose="020B0806030902050204" pitchFamily="34" charset="0"/>
            </a:endParaRPr>
          </a:p>
          <a:p>
            <a:pPr marL="0" lvl="0" indent="0" algn="l" rtl="0">
              <a:spcBef>
                <a:spcPts val="0"/>
              </a:spcBef>
              <a:spcAft>
                <a:spcPts val="0"/>
              </a:spcAft>
              <a:buNone/>
            </a:pPr>
            <a:endParaRPr dirty="0"/>
          </a:p>
        </p:txBody>
      </p:sp>
      <p:sp>
        <p:nvSpPr>
          <p:cNvPr id="226" name="Google Shape;226;p38"/>
          <p:cNvSpPr txBox="1">
            <a:spLocks noGrp="1"/>
          </p:cNvSpPr>
          <p:nvPr>
            <p:ph type="body" idx="4294967295"/>
          </p:nvPr>
        </p:nvSpPr>
        <p:spPr>
          <a:xfrm>
            <a:off x="224590" y="1168568"/>
            <a:ext cx="8521700" cy="34163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We designed a social network graph, inspired by Social Network homework, to explore how the relationships between directors and actors evolve over time</a:t>
            </a:r>
            <a:endParaRPr sz="1400" dirty="0">
              <a:solidFill>
                <a:schemeClr val="bg1"/>
              </a:solidFill>
              <a:latin typeface="Lato"/>
              <a:ea typeface="Lato"/>
              <a:cs typeface="Lato"/>
              <a:sym typeface="Lato"/>
            </a:endParaRPr>
          </a:p>
          <a:p>
            <a:pPr marL="914400" lvl="1" indent="-304800">
              <a:spcBef>
                <a:spcPts val="600"/>
              </a:spcBef>
              <a:buClr>
                <a:schemeClr val="bg1"/>
              </a:buClr>
              <a:buSzPts val="1200"/>
            </a:pPr>
            <a:r>
              <a:rPr lang="en" sz="1400" dirty="0">
                <a:solidFill>
                  <a:schemeClr val="bg1"/>
                </a:solidFill>
                <a:latin typeface="Lato"/>
                <a:ea typeface="Lato"/>
                <a:cs typeface="Lato"/>
                <a:sym typeface="Lato"/>
              </a:rPr>
              <a:t>We created a dual axis chart, and placed randomly generated X-coordinates on columns and two y-coordinates on rows, with one set to line and the other was set to be circle</a:t>
            </a:r>
            <a:endParaRPr sz="1400" dirty="0">
              <a:solidFill>
                <a:schemeClr val="bg1"/>
              </a:solidFill>
              <a:latin typeface="Lato"/>
              <a:ea typeface="Lato"/>
              <a:cs typeface="Lato"/>
              <a:sym typeface="Lato"/>
            </a:endParaRPr>
          </a:p>
          <a:p>
            <a:pPr marL="914400" lvl="1" indent="-304800">
              <a:spcBef>
                <a:spcPts val="600"/>
              </a:spcBef>
              <a:buClr>
                <a:schemeClr val="bg1"/>
              </a:buClr>
              <a:buSzPts val="1200"/>
            </a:pPr>
            <a:r>
              <a:rPr lang="en" sz="1400" dirty="0">
                <a:solidFill>
                  <a:schemeClr val="bg1"/>
                </a:solidFill>
                <a:latin typeface="Lato"/>
                <a:ea typeface="Lato"/>
                <a:cs typeface="Lato"/>
                <a:sym typeface="Lato"/>
              </a:rPr>
              <a:t>We added Movie Year into pages to look at how the relationships among directors and actors formed year by year</a:t>
            </a:r>
            <a:endParaRPr sz="14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We also created two scatter plots to explore the relationship between a director’s centrality and his/her average gross revenue</a:t>
            </a:r>
            <a:endParaRPr sz="1400" dirty="0">
              <a:solidFill>
                <a:schemeClr val="bg1"/>
              </a:solidFill>
              <a:latin typeface="Lato"/>
              <a:ea typeface="Lato"/>
              <a:cs typeface="Lato"/>
              <a:sym typeface="Lato"/>
            </a:endParaRPr>
          </a:p>
          <a:p>
            <a:pPr marL="914400" lvl="1" indent="-304800">
              <a:spcBef>
                <a:spcPts val="600"/>
              </a:spcBef>
              <a:buClr>
                <a:schemeClr val="bg1"/>
              </a:buClr>
              <a:buSzPts val="1200"/>
            </a:pPr>
            <a:r>
              <a:rPr lang="en" sz="1400" dirty="0">
                <a:solidFill>
                  <a:schemeClr val="bg1"/>
                </a:solidFill>
                <a:latin typeface="Lato"/>
                <a:ea typeface="Lato"/>
                <a:cs typeface="Lato"/>
                <a:sym typeface="Lato"/>
              </a:rPr>
              <a:t>We used a dot to represent the average gross revenue for each director, averaged across all of his/her movies, and his/her degree centrality or eigenvector centrality</a:t>
            </a:r>
            <a:endParaRPr sz="1400" dirty="0">
              <a:solidFill>
                <a:schemeClr val="bg1"/>
              </a:solidFill>
              <a:latin typeface="Lato"/>
              <a:ea typeface="Lato"/>
              <a:cs typeface="Lato"/>
              <a:sym typeface="Lato"/>
            </a:endParaRPr>
          </a:p>
          <a:p>
            <a:pPr marL="457200" lvl="0" indent="-304800" algn="l" rtl="0">
              <a:spcBef>
                <a:spcPts val="600"/>
              </a:spcBef>
              <a:spcAft>
                <a:spcPts val="0"/>
              </a:spcAft>
              <a:buClr>
                <a:schemeClr val="bg1"/>
              </a:buClr>
              <a:buSzPts val="1200"/>
              <a:buFont typeface="+mj-lt"/>
              <a:buAutoNum type="arabicPeriod"/>
            </a:pPr>
            <a:r>
              <a:rPr lang="en" sz="1400" dirty="0">
                <a:solidFill>
                  <a:schemeClr val="bg1"/>
                </a:solidFill>
                <a:latin typeface="Lato"/>
                <a:ea typeface="Lato"/>
                <a:cs typeface="Lato"/>
                <a:sym typeface="Lato"/>
              </a:rPr>
              <a:t>The last part of this dashboard is simply a web browser linked to Wikipedia - the user can click on any dot in either scatter plots or the network graph and be prompted to click on a link to be taken to that actor or director’s page</a:t>
            </a:r>
            <a:endParaRPr sz="1400" dirty="0">
              <a:solidFill>
                <a:schemeClr val="bg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2826100" y="2812529"/>
            <a:ext cx="3323492" cy="2330971"/>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 name="流程图: 过程 1"/>
          <p:cNvSpPr/>
          <p:nvPr/>
        </p:nvSpPr>
        <p:spPr>
          <a:xfrm>
            <a:off x="2826100" y="1"/>
            <a:ext cx="3323492" cy="3444072"/>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文本框 2"/>
          <p:cNvSpPr txBox="1"/>
          <p:nvPr/>
        </p:nvSpPr>
        <p:spPr>
          <a:xfrm>
            <a:off x="2878853" y="1797325"/>
            <a:ext cx="3217985" cy="1200329"/>
          </a:xfrm>
          <a:prstGeom prst="rect">
            <a:avLst/>
          </a:prstGeom>
          <a:noFill/>
        </p:spPr>
        <p:txBody>
          <a:bodyPr wrap="square" rtlCol="0">
            <a:spAutoFit/>
          </a:bodyPr>
          <a:lstStyle/>
          <a:p>
            <a:pPr algn="ctr"/>
            <a:r>
              <a:rPr lang="en-US" altLang="zh-CN" sz="3600" dirty="0">
                <a:latin typeface="Impact" panose="020B0806030902050204" pitchFamily="34" charset="0"/>
              </a:rPr>
              <a:t>Implementation</a:t>
            </a:r>
          </a:p>
          <a:p>
            <a:pPr algn="ctr"/>
            <a:endParaRPr lang="zh-CN" altLang="en-US" sz="3600" dirty="0">
              <a:latin typeface="Impact" panose="020B0806030902050204" pitchFamily="34" charset="0"/>
            </a:endParaRPr>
          </a:p>
        </p:txBody>
      </p:sp>
      <p:sp>
        <p:nvSpPr>
          <p:cNvPr id="4" name="文本框 3"/>
          <p:cNvSpPr txBox="1"/>
          <p:nvPr/>
        </p:nvSpPr>
        <p:spPr>
          <a:xfrm>
            <a:off x="4103532" y="581129"/>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06</a:t>
            </a:r>
            <a:endParaRPr lang="zh-CN" altLang="en-US" sz="4950" dirty="0">
              <a:solidFill>
                <a:srgbClr val="FCB80D"/>
              </a:solidFill>
              <a:latin typeface="Impact" panose="020B0806030902050204" pitchFamily="34" charset="0"/>
            </a:endParaRPr>
          </a:p>
        </p:txBody>
      </p:sp>
    </p:spTree>
    <p:extLst>
      <p:ext uri="{BB962C8B-B14F-4D97-AF65-F5344CB8AC3E}">
        <p14:creationId xmlns:p14="http://schemas.microsoft.com/office/powerpoint/2010/main" val="3092096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79804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1</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rgbClr val="2D3B45"/>
              </a:buClr>
              <a:buSzPts val="1200"/>
              <a:buNone/>
            </a:pPr>
            <a:r>
              <a:rPr lang="en" sz="1400" dirty="0">
                <a:solidFill>
                  <a:schemeClr val="bg1"/>
                </a:solidFill>
                <a:latin typeface="Lato"/>
                <a:ea typeface="Lato"/>
                <a:cs typeface="Lato"/>
                <a:sym typeface="Lato"/>
              </a:rPr>
              <a:t>1. The data in the heat map can be filtered using the Year filter at the top to show only data within a certain timeframe or year.</a:t>
            </a:r>
            <a:endParaRPr sz="1400" dirty="0">
              <a:solidFill>
                <a:schemeClr val="bg1"/>
              </a:solidFill>
              <a:latin typeface="Lato"/>
              <a:ea typeface="Lato"/>
              <a:cs typeface="Lato"/>
              <a:sym typeface="Lato"/>
            </a:endParaRPr>
          </a:p>
        </p:txBody>
      </p:sp>
      <p:pic>
        <p:nvPicPr>
          <p:cNvPr id="233" name="Google Shape;233;p39"/>
          <p:cNvPicPr preferRelativeResize="0"/>
          <p:nvPr/>
        </p:nvPicPr>
        <p:blipFill>
          <a:blip r:embed="rId3">
            <a:alphaModFix/>
          </a:blip>
          <a:stretch>
            <a:fillRect/>
          </a:stretch>
        </p:blipFill>
        <p:spPr>
          <a:xfrm>
            <a:off x="3608305" y="1776764"/>
            <a:ext cx="4913395" cy="31416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79804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1</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2. The highlighter can be used to highlight a specific genre you might be interested in so you can look at that genre’s trend over time.</a:t>
            </a:r>
          </a:p>
        </p:txBody>
      </p:sp>
      <p:pic>
        <p:nvPicPr>
          <p:cNvPr id="6" name="Google Shape;240;p40">
            <a:extLst>
              <a:ext uri="{FF2B5EF4-FFF2-40B4-BE49-F238E27FC236}">
                <a16:creationId xmlns:a16="http://schemas.microsoft.com/office/drawing/2014/main" id="{FC4FB50D-E3AB-44EA-A300-187BAB3A7A7C}"/>
              </a:ext>
            </a:extLst>
          </p:cNvPr>
          <p:cNvPicPr preferRelativeResize="0"/>
          <p:nvPr/>
        </p:nvPicPr>
        <p:blipFill>
          <a:blip r:embed="rId3">
            <a:alphaModFix/>
          </a:blip>
          <a:stretch>
            <a:fillRect/>
          </a:stretch>
        </p:blipFill>
        <p:spPr>
          <a:xfrm>
            <a:off x="3751675" y="1815594"/>
            <a:ext cx="4770025" cy="3102850"/>
          </a:xfrm>
          <a:prstGeom prst="rect">
            <a:avLst/>
          </a:prstGeom>
          <a:noFill/>
          <a:ln>
            <a:noFill/>
          </a:ln>
        </p:spPr>
      </p:pic>
    </p:spTree>
    <p:extLst>
      <p:ext uri="{BB962C8B-B14F-4D97-AF65-F5344CB8AC3E}">
        <p14:creationId xmlns:p14="http://schemas.microsoft.com/office/powerpoint/2010/main" val="157342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Autofit/>
          </a:bodyPr>
          <a:lstStyle/>
          <a:p>
            <a:r>
              <a:rPr lang="en" dirty="0">
                <a:solidFill>
                  <a:srgbClr val="C9AD03"/>
                </a:solidFill>
                <a:latin typeface="Impact" panose="020B0806030902050204" pitchFamily="34" charset="0"/>
              </a:rPr>
              <a:t>About Our Team</a:t>
            </a:r>
            <a:endParaRPr dirty="0">
              <a:solidFill>
                <a:srgbClr val="C9AD03"/>
              </a:solidFill>
              <a:latin typeface="Impact" panose="020B0806030902050204" pitchFamily="34" charset="0"/>
            </a:endParaRPr>
          </a:p>
        </p:txBody>
      </p:sp>
      <p:sp>
        <p:nvSpPr>
          <p:cNvPr id="62" name="Google Shape;62;p14"/>
          <p:cNvSpPr txBox="1"/>
          <p:nvPr/>
        </p:nvSpPr>
        <p:spPr>
          <a:xfrm>
            <a:off x="648606" y="3184781"/>
            <a:ext cx="1542900" cy="385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prstClr val="white"/>
                </a:solidFill>
                <a:latin typeface="Impact" panose="020B0806030902050204" pitchFamily="34" charset="0"/>
                <a:ea typeface="+mn-ea"/>
                <a:cs typeface="+mn-cs"/>
              </a:rPr>
              <a:t>Halle Steinberg</a:t>
            </a:r>
            <a:endParaRPr sz="1500" kern="1200" dirty="0">
              <a:solidFill>
                <a:prstClr val="white"/>
              </a:solidFill>
              <a:latin typeface="Impact" panose="020B0806030902050204" pitchFamily="34" charset="0"/>
              <a:ea typeface="+mn-ea"/>
              <a:cs typeface="+mn-cs"/>
            </a:endParaRPr>
          </a:p>
        </p:txBody>
      </p:sp>
      <p:sp>
        <p:nvSpPr>
          <p:cNvPr id="63" name="Google Shape;63;p14"/>
          <p:cNvSpPr txBox="1"/>
          <p:nvPr/>
        </p:nvSpPr>
        <p:spPr>
          <a:xfrm>
            <a:off x="2719453" y="3198914"/>
            <a:ext cx="1542900" cy="385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prstClr val="white"/>
                </a:solidFill>
                <a:latin typeface="Impact" panose="020B0806030902050204" pitchFamily="34" charset="0"/>
                <a:ea typeface="+mn-ea"/>
                <a:cs typeface="+mn-cs"/>
              </a:rPr>
              <a:t>Yifei Ren</a:t>
            </a:r>
            <a:endParaRPr sz="1500" kern="1200" dirty="0">
              <a:solidFill>
                <a:prstClr val="white"/>
              </a:solidFill>
              <a:latin typeface="Impact" panose="020B0806030902050204" pitchFamily="34" charset="0"/>
              <a:ea typeface="+mn-ea"/>
              <a:cs typeface="+mn-cs"/>
            </a:endParaRPr>
          </a:p>
        </p:txBody>
      </p:sp>
      <p:sp>
        <p:nvSpPr>
          <p:cNvPr id="64" name="Google Shape;64;p14"/>
          <p:cNvSpPr txBox="1"/>
          <p:nvPr/>
        </p:nvSpPr>
        <p:spPr>
          <a:xfrm>
            <a:off x="4790300" y="3194555"/>
            <a:ext cx="1542900" cy="385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prstClr val="white"/>
                </a:solidFill>
                <a:latin typeface="Impact" panose="020B0806030902050204" pitchFamily="34" charset="0"/>
                <a:ea typeface="+mn-ea"/>
                <a:cs typeface="+mn-cs"/>
              </a:rPr>
              <a:t>Ricky Chen</a:t>
            </a:r>
            <a:endParaRPr sz="1500" kern="1200" dirty="0">
              <a:solidFill>
                <a:prstClr val="white"/>
              </a:solidFill>
              <a:latin typeface="Impact" panose="020B0806030902050204" pitchFamily="34" charset="0"/>
              <a:ea typeface="+mn-ea"/>
              <a:cs typeface="+mn-cs"/>
            </a:endParaRPr>
          </a:p>
        </p:txBody>
      </p:sp>
      <p:sp>
        <p:nvSpPr>
          <p:cNvPr id="65" name="Google Shape;65;p14"/>
          <p:cNvSpPr txBox="1"/>
          <p:nvPr/>
        </p:nvSpPr>
        <p:spPr>
          <a:xfrm>
            <a:off x="6877419" y="3198914"/>
            <a:ext cx="1542900" cy="385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prstClr val="white"/>
                </a:solidFill>
                <a:latin typeface="Impact" panose="020B0806030902050204" pitchFamily="34" charset="0"/>
                <a:ea typeface="+mn-ea"/>
                <a:cs typeface="+mn-cs"/>
              </a:rPr>
              <a:t>Robert Wei</a:t>
            </a:r>
            <a:endParaRPr sz="1500" kern="1200" dirty="0">
              <a:solidFill>
                <a:prstClr val="white"/>
              </a:solidFill>
              <a:latin typeface="Impact" panose="020B0806030902050204" pitchFamily="34" charset="0"/>
              <a:ea typeface="+mn-ea"/>
              <a:cs typeface="+mn-cs"/>
            </a:endParaRPr>
          </a:p>
        </p:txBody>
      </p:sp>
      <p:sp>
        <p:nvSpPr>
          <p:cNvPr id="66" name="Google Shape;66;p14"/>
          <p:cNvSpPr txBox="1"/>
          <p:nvPr/>
        </p:nvSpPr>
        <p:spPr>
          <a:xfrm>
            <a:off x="4747400" y="3584714"/>
            <a:ext cx="1585800" cy="310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srgbClr val="C9AD03"/>
                </a:solidFill>
                <a:latin typeface="Impact" panose="020B0806030902050204" pitchFamily="34" charset="0"/>
                <a:ea typeface="+mn-ea"/>
                <a:cs typeface="+mn-cs"/>
              </a:rPr>
              <a:t>Cinematographer</a:t>
            </a:r>
            <a:endParaRPr sz="1500" kern="1200" dirty="0">
              <a:solidFill>
                <a:srgbClr val="C9AD03"/>
              </a:solidFill>
              <a:latin typeface="Impact" panose="020B0806030902050204" pitchFamily="34" charset="0"/>
              <a:ea typeface="+mn-ea"/>
              <a:cs typeface="+mn-cs"/>
            </a:endParaRPr>
          </a:p>
        </p:txBody>
      </p:sp>
      <p:sp>
        <p:nvSpPr>
          <p:cNvPr id="67" name="Google Shape;67;p14"/>
          <p:cNvSpPr txBox="1"/>
          <p:nvPr/>
        </p:nvSpPr>
        <p:spPr>
          <a:xfrm>
            <a:off x="6909594" y="3584714"/>
            <a:ext cx="1585800" cy="310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srgbClr val="C9AD03"/>
                </a:solidFill>
                <a:latin typeface="Impact" panose="020B0806030902050204" pitchFamily="34" charset="0"/>
                <a:ea typeface="+mn-ea"/>
                <a:cs typeface="+mn-cs"/>
              </a:rPr>
              <a:t>Lead Male Actor</a:t>
            </a:r>
            <a:endParaRPr sz="1500" kern="1200" dirty="0">
              <a:solidFill>
                <a:srgbClr val="C9AD03"/>
              </a:solidFill>
              <a:latin typeface="Impact" panose="020B0806030902050204" pitchFamily="34" charset="0"/>
              <a:ea typeface="+mn-ea"/>
              <a:cs typeface="+mn-cs"/>
            </a:endParaRPr>
          </a:p>
        </p:txBody>
      </p:sp>
      <p:sp>
        <p:nvSpPr>
          <p:cNvPr id="68" name="Google Shape;68;p14"/>
          <p:cNvSpPr txBox="1"/>
          <p:nvPr/>
        </p:nvSpPr>
        <p:spPr>
          <a:xfrm>
            <a:off x="2708728" y="3584714"/>
            <a:ext cx="1585800" cy="310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srgbClr val="C9AD03"/>
                </a:solidFill>
                <a:latin typeface="Impact" panose="020B0806030902050204" pitchFamily="34" charset="0"/>
                <a:ea typeface="+mn-ea"/>
                <a:cs typeface="+mn-cs"/>
              </a:rPr>
              <a:t>Director</a:t>
            </a:r>
            <a:endParaRPr sz="1500" kern="1200" dirty="0">
              <a:solidFill>
                <a:srgbClr val="C9AD03"/>
              </a:solidFill>
              <a:latin typeface="Impact" panose="020B0806030902050204" pitchFamily="34" charset="0"/>
              <a:ea typeface="+mn-ea"/>
              <a:cs typeface="+mn-cs"/>
            </a:endParaRPr>
          </a:p>
        </p:txBody>
      </p:sp>
      <p:sp>
        <p:nvSpPr>
          <p:cNvPr id="69" name="Google Shape;69;p14"/>
          <p:cNvSpPr txBox="1"/>
          <p:nvPr/>
        </p:nvSpPr>
        <p:spPr>
          <a:xfrm>
            <a:off x="648606" y="3584714"/>
            <a:ext cx="1585800" cy="310800"/>
          </a:xfrm>
          <a:prstGeom prst="rect">
            <a:avLst/>
          </a:prstGeom>
          <a:noFill/>
          <a:ln>
            <a:noFill/>
          </a:ln>
        </p:spPr>
        <p:txBody>
          <a:bodyPr spcFirstLastPara="1" wrap="square" lIns="91425" tIns="91425" rIns="91425" bIns="91425" anchor="t" anchorCtr="0">
            <a:noAutofit/>
          </a:bodyPr>
          <a:lstStyle/>
          <a:p>
            <a:pPr algn="ctr" defTabSz="685800">
              <a:buClrTx/>
            </a:pPr>
            <a:r>
              <a:rPr lang="en" sz="1500" kern="1200" dirty="0">
                <a:solidFill>
                  <a:srgbClr val="C9AD03"/>
                </a:solidFill>
                <a:latin typeface="Impact" panose="020B0806030902050204" pitchFamily="34" charset="0"/>
                <a:ea typeface="+mn-ea"/>
                <a:cs typeface="+mn-cs"/>
              </a:rPr>
              <a:t>Producer</a:t>
            </a:r>
            <a:endParaRPr sz="1500" kern="1200" dirty="0">
              <a:solidFill>
                <a:srgbClr val="C9AD03"/>
              </a:solidFill>
              <a:latin typeface="Impact" panose="020B0806030902050204" pitchFamily="34" charset="0"/>
              <a:ea typeface="+mn-ea"/>
              <a:cs typeface="+mn-cs"/>
            </a:endParaRPr>
          </a:p>
        </p:txBody>
      </p:sp>
      <p:pic>
        <p:nvPicPr>
          <p:cNvPr id="13" name="Picture 12" descr="A close up of a person smiling for the camera&#10;&#10;Description automatically generated">
            <a:extLst>
              <a:ext uri="{FF2B5EF4-FFF2-40B4-BE49-F238E27FC236}">
                <a16:creationId xmlns:a16="http://schemas.microsoft.com/office/drawing/2014/main" id="{85E88022-699F-4585-9251-4572956D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31" y="1441328"/>
            <a:ext cx="1431976" cy="1511364"/>
          </a:xfrm>
          <a:prstGeom prst="rect">
            <a:avLst/>
          </a:prstGeom>
        </p:spPr>
      </p:pic>
      <p:pic>
        <p:nvPicPr>
          <p:cNvPr id="14" name="Picture 13" descr="A person wearing a suit and tie smiling at the camera&#10;&#10;Description automatically generated">
            <a:extLst>
              <a:ext uri="{FF2B5EF4-FFF2-40B4-BE49-F238E27FC236}">
                <a16:creationId xmlns:a16="http://schemas.microsoft.com/office/drawing/2014/main" id="{1D3833CF-3CE2-488A-A7B8-479A1821C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772" y="1441326"/>
            <a:ext cx="1436408" cy="1511365"/>
          </a:xfrm>
          <a:prstGeom prst="rect">
            <a:avLst/>
          </a:prstGeom>
        </p:spPr>
      </p:pic>
      <p:pic>
        <p:nvPicPr>
          <p:cNvPr id="15" name="Picture 14" descr="A person wearing a suit and tie in front of a book shelf&#10;&#10;Description automatically generated">
            <a:extLst>
              <a:ext uri="{FF2B5EF4-FFF2-40B4-BE49-F238E27FC236}">
                <a16:creationId xmlns:a16="http://schemas.microsoft.com/office/drawing/2014/main" id="{ACF946B1-0F85-4E6B-B5F7-85B378775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1017" y="1437591"/>
            <a:ext cx="1476217" cy="1511365"/>
          </a:xfrm>
          <a:prstGeom prst="rect">
            <a:avLst/>
          </a:prstGeom>
        </p:spPr>
      </p:pic>
      <p:pic>
        <p:nvPicPr>
          <p:cNvPr id="16" name="Picture 15" descr="A person wearing glasses and smiling at the camera&#10;&#10;Description automatically generated">
            <a:extLst>
              <a:ext uri="{FF2B5EF4-FFF2-40B4-BE49-F238E27FC236}">
                <a16:creationId xmlns:a16="http://schemas.microsoft.com/office/drawing/2014/main" id="{7C0B12DD-A04F-4D7A-890A-118AFD0F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547" y="1421604"/>
            <a:ext cx="1431977" cy="15273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79804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1</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3.  Clicking on any square in the heat map filters the data in the other two charts to show only data related to that year and genre.</a:t>
            </a:r>
          </a:p>
        </p:txBody>
      </p:sp>
      <p:pic>
        <p:nvPicPr>
          <p:cNvPr id="7" name="Google Shape;247;p41">
            <a:extLst>
              <a:ext uri="{FF2B5EF4-FFF2-40B4-BE49-F238E27FC236}">
                <a16:creationId xmlns:a16="http://schemas.microsoft.com/office/drawing/2014/main" id="{40F641DC-8199-4F0F-957E-04406592BE88}"/>
              </a:ext>
            </a:extLst>
          </p:cNvPr>
          <p:cNvPicPr preferRelativeResize="0"/>
          <p:nvPr/>
        </p:nvPicPr>
        <p:blipFill>
          <a:blip r:embed="rId3">
            <a:alphaModFix/>
          </a:blip>
          <a:stretch>
            <a:fillRect/>
          </a:stretch>
        </p:blipFill>
        <p:spPr>
          <a:xfrm>
            <a:off x="311150" y="2049591"/>
            <a:ext cx="4288026" cy="2792575"/>
          </a:xfrm>
          <a:prstGeom prst="rect">
            <a:avLst/>
          </a:prstGeom>
          <a:noFill/>
          <a:ln>
            <a:noFill/>
          </a:ln>
        </p:spPr>
      </p:pic>
      <p:pic>
        <p:nvPicPr>
          <p:cNvPr id="8" name="Google Shape;248;p41">
            <a:extLst>
              <a:ext uri="{FF2B5EF4-FFF2-40B4-BE49-F238E27FC236}">
                <a16:creationId xmlns:a16="http://schemas.microsoft.com/office/drawing/2014/main" id="{B8E41CD9-BCE3-492B-A4AE-616485F972D7}"/>
              </a:ext>
            </a:extLst>
          </p:cNvPr>
          <p:cNvPicPr preferRelativeResize="0"/>
          <p:nvPr/>
        </p:nvPicPr>
        <p:blipFill>
          <a:blip r:embed="rId4">
            <a:alphaModFix/>
          </a:blip>
          <a:stretch>
            <a:fillRect/>
          </a:stretch>
        </p:blipFill>
        <p:spPr>
          <a:xfrm>
            <a:off x="4709800" y="2049590"/>
            <a:ext cx="4288026" cy="2792575"/>
          </a:xfrm>
          <a:prstGeom prst="rect">
            <a:avLst/>
          </a:prstGeom>
          <a:noFill/>
          <a:ln>
            <a:noFill/>
          </a:ln>
        </p:spPr>
      </p:pic>
    </p:spTree>
    <p:extLst>
      <p:ext uri="{BB962C8B-B14F-4D97-AF65-F5344CB8AC3E}">
        <p14:creationId xmlns:p14="http://schemas.microsoft.com/office/powerpoint/2010/main" val="142263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79804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2</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1. Hovering over a country in the map shows a tooltips containing a plot that shows the relationship of gross revenue and budget for that country’s movies.</a:t>
            </a:r>
          </a:p>
        </p:txBody>
      </p:sp>
      <p:pic>
        <p:nvPicPr>
          <p:cNvPr id="9" name="Google Shape;253;p42">
            <a:extLst>
              <a:ext uri="{FF2B5EF4-FFF2-40B4-BE49-F238E27FC236}">
                <a16:creationId xmlns:a16="http://schemas.microsoft.com/office/drawing/2014/main" id="{91BE6DA7-F54D-4B3C-9479-59798104ED70}"/>
              </a:ext>
            </a:extLst>
          </p:cNvPr>
          <p:cNvPicPr preferRelativeResize="0"/>
          <p:nvPr/>
        </p:nvPicPr>
        <p:blipFill rotWithShape="1">
          <a:blip r:embed="rId3">
            <a:alphaModFix/>
          </a:blip>
          <a:srcRect/>
          <a:stretch/>
        </p:blipFill>
        <p:spPr>
          <a:xfrm>
            <a:off x="3268876" y="1717322"/>
            <a:ext cx="5145208" cy="3356649"/>
          </a:xfrm>
          <a:prstGeom prst="rect">
            <a:avLst/>
          </a:prstGeom>
          <a:noFill/>
          <a:ln>
            <a:noFill/>
          </a:ln>
        </p:spPr>
      </p:pic>
    </p:spTree>
    <p:extLst>
      <p:ext uri="{BB962C8B-B14F-4D97-AF65-F5344CB8AC3E}">
        <p14:creationId xmlns:p14="http://schemas.microsoft.com/office/powerpoint/2010/main" val="364852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79804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2</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2. When clicking on a country in the map, the remaining three graphs will be filtered to show the corresponding country’s movies.</a:t>
            </a:r>
          </a:p>
        </p:txBody>
      </p:sp>
      <p:pic>
        <p:nvPicPr>
          <p:cNvPr id="6" name="Google Shape;262;p43">
            <a:extLst>
              <a:ext uri="{FF2B5EF4-FFF2-40B4-BE49-F238E27FC236}">
                <a16:creationId xmlns:a16="http://schemas.microsoft.com/office/drawing/2014/main" id="{DF7C4538-BC82-4F4F-BB9C-2F4A87BFB69E}"/>
              </a:ext>
            </a:extLst>
          </p:cNvPr>
          <p:cNvPicPr preferRelativeResize="0"/>
          <p:nvPr/>
        </p:nvPicPr>
        <p:blipFill>
          <a:blip r:embed="rId3">
            <a:alphaModFix/>
          </a:blip>
          <a:stretch>
            <a:fillRect/>
          </a:stretch>
        </p:blipFill>
        <p:spPr>
          <a:xfrm>
            <a:off x="3264207" y="1808848"/>
            <a:ext cx="5149877" cy="3109596"/>
          </a:xfrm>
          <a:prstGeom prst="rect">
            <a:avLst/>
          </a:prstGeom>
          <a:noFill/>
          <a:ln>
            <a:noFill/>
          </a:ln>
        </p:spPr>
      </p:pic>
    </p:spTree>
    <p:extLst>
      <p:ext uri="{BB962C8B-B14F-4D97-AF65-F5344CB8AC3E}">
        <p14:creationId xmlns:p14="http://schemas.microsoft.com/office/powerpoint/2010/main" val="340213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797845"/>
            <a:ext cx="8414084" cy="670008"/>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2</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29356"/>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3. The tooltip in the time trend plot shows the year and the average IMDb score in that year.</a:t>
            </a:r>
          </a:p>
        </p:txBody>
      </p:sp>
      <p:pic>
        <p:nvPicPr>
          <p:cNvPr id="7" name="Google Shape;267;p44">
            <a:extLst>
              <a:ext uri="{FF2B5EF4-FFF2-40B4-BE49-F238E27FC236}">
                <a16:creationId xmlns:a16="http://schemas.microsoft.com/office/drawing/2014/main" id="{9226A953-3074-4862-8E26-4CFCCE454741}"/>
              </a:ext>
            </a:extLst>
          </p:cNvPr>
          <p:cNvPicPr preferRelativeResize="0"/>
          <p:nvPr/>
        </p:nvPicPr>
        <p:blipFill rotWithShape="1">
          <a:blip r:embed="rId3">
            <a:alphaModFix/>
          </a:blip>
          <a:srcRect/>
          <a:stretch/>
        </p:blipFill>
        <p:spPr>
          <a:xfrm>
            <a:off x="2894917" y="1724525"/>
            <a:ext cx="5519167" cy="3193919"/>
          </a:xfrm>
          <a:prstGeom prst="rect">
            <a:avLst/>
          </a:prstGeom>
          <a:noFill/>
          <a:ln>
            <a:noFill/>
          </a:ln>
        </p:spPr>
      </p:pic>
    </p:spTree>
    <p:extLst>
      <p:ext uri="{BB962C8B-B14F-4D97-AF65-F5344CB8AC3E}">
        <p14:creationId xmlns:p14="http://schemas.microsoft.com/office/powerpoint/2010/main" val="333620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888165"/>
            <a:ext cx="8414084" cy="627814"/>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2</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869951"/>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4. When clicking a certain point in the IMDb score vs. gross revenue plot, it shows the movie name, how much it grossed and its IMDb score. Also, you can click on the link to go to the movie’s IMDb webpage.</a:t>
            </a:r>
          </a:p>
        </p:txBody>
      </p:sp>
      <p:pic>
        <p:nvPicPr>
          <p:cNvPr id="6" name="Google Shape;274;p45">
            <a:extLst>
              <a:ext uri="{FF2B5EF4-FFF2-40B4-BE49-F238E27FC236}">
                <a16:creationId xmlns:a16="http://schemas.microsoft.com/office/drawing/2014/main" id="{7E3FE2FA-F659-436B-B1A4-49DF5831C27C}"/>
              </a:ext>
            </a:extLst>
          </p:cNvPr>
          <p:cNvPicPr preferRelativeResize="0"/>
          <p:nvPr/>
        </p:nvPicPr>
        <p:blipFill rotWithShape="1">
          <a:blip r:embed="rId3">
            <a:alphaModFix/>
          </a:blip>
          <a:srcRect/>
          <a:stretch/>
        </p:blipFill>
        <p:spPr>
          <a:xfrm>
            <a:off x="3313568" y="1708485"/>
            <a:ext cx="5100516" cy="3133238"/>
          </a:xfrm>
          <a:prstGeom prst="rect">
            <a:avLst/>
          </a:prstGeom>
          <a:noFill/>
          <a:ln>
            <a:noFill/>
          </a:ln>
        </p:spPr>
      </p:pic>
    </p:spTree>
    <p:extLst>
      <p:ext uri="{BB962C8B-B14F-4D97-AF65-F5344CB8AC3E}">
        <p14:creationId xmlns:p14="http://schemas.microsoft.com/office/powerpoint/2010/main" val="2611594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888165"/>
            <a:ext cx="8414084" cy="627814"/>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  Implementation </a:t>
            </a:r>
            <a:r>
              <a:rPr lang="en" dirty="0">
                <a:solidFill>
                  <a:srgbClr val="C9AD03"/>
                </a:solidFill>
                <a:latin typeface="Impact" panose="020B0806030902050204" pitchFamily="34" charset="0"/>
                <a:ea typeface="Lato"/>
                <a:cs typeface="Lato"/>
                <a:sym typeface="Lato"/>
              </a:rPr>
              <a:t>Dashboard 2</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18077"/>
            <a:ext cx="8521700" cy="3416300"/>
          </a:xfrm>
          <a:prstGeom prst="rect">
            <a:avLst/>
          </a:prstGeom>
        </p:spPr>
        <p:txBody>
          <a:bodyPr spcFirstLastPara="1" wrap="square" lIns="91425" tIns="91425" rIns="91425" bIns="91425" anchor="t" anchorCtr="0">
            <a:noAutofit/>
          </a:bodyPr>
          <a:lstStyle/>
          <a:p>
            <a:pPr marL="152400" lvl="0" indent="0">
              <a:spcBef>
                <a:spcPts val="0"/>
              </a:spcBef>
              <a:buClr>
                <a:srgbClr val="2D3B45"/>
              </a:buClr>
              <a:buSzPts val="1200"/>
              <a:buNone/>
            </a:pPr>
            <a:r>
              <a:rPr lang="en-US" sz="1400" dirty="0">
                <a:solidFill>
                  <a:schemeClr val="bg1"/>
                </a:solidFill>
                <a:latin typeface="Lato"/>
                <a:ea typeface="Lato"/>
                <a:cs typeface="Lato"/>
                <a:sym typeface="Lato"/>
              </a:rPr>
              <a:t>5. When hovering over the boxplots in the IMDb scores by genre plot, the tooltip shows the statistics of corresponding genre’s IMDb scores.</a:t>
            </a:r>
          </a:p>
        </p:txBody>
      </p:sp>
      <p:pic>
        <p:nvPicPr>
          <p:cNvPr id="7" name="Google Shape;281;p46">
            <a:extLst>
              <a:ext uri="{FF2B5EF4-FFF2-40B4-BE49-F238E27FC236}">
                <a16:creationId xmlns:a16="http://schemas.microsoft.com/office/drawing/2014/main" id="{6F0CCA79-6E21-4CFF-89D2-7B174034CBDB}"/>
              </a:ext>
            </a:extLst>
          </p:cNvPr>
          <p:cNvPicPr preferRelativeResize="0"/>
          <p:nvPr/>
        </p:nvPicPr>
        <p:blipFill rotWithShape="1">
          <a:blip r:embed="rId3">
            <a:alphaModFix/>
          </a:blip>
          <a:srcRect/>
          <a:stretch/>
        </p:blipFill>
        <p:spPr>
          <a:xfrm>
            <a:off x="2787889" y="1733860"/>
            <a:ext cx="5626195" cy="3184584"/>
          </a:xfrm>
          <a:prstGeom prst="rect">
            <a:avLst/>
          </a:prstGeom>
          <a:noFill/>
          <a:ln>
            <a:noFill/>
          </a:ln>
        </p:spPr>
      </p:pic>
    </p:spTree>
    <p:extLst>
      <p:ext uri="{BB962C8B-B14F-4D97-AF65-F5344CB8AC3E}">
        <p14:creationId xmlns:p14="http://schemas.microsoft.com/office/powerpoint/2010/main" val="349026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a:spLocks noGrp="1"/>
          </p:cNvSpPr>
          <p:nvPr>
            <p:ph type="title" idx="4294967295"/>
          </p:nvPr>
        </p:nvSpPr>
        <p:spPr>
          <a:xfrm>
            <a:off x="112295" y="321243"/>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9AD03"/>
                </a:solidFill>
                <a:latin typeface="Impact" panose="020B0806030902050204" pitchFamily="34" charset="0"/>
              </a:rPr>
              <a:t>Implementation </a:t>
            </a:r>
            <a:r>
              <a:rPr lang="en" dirty="0">
                <a:solidFill>
                  <a:srgbClr val="C9AD03"/>
                </a:solidFill>
                <a:latin typeface="Impact" panose="020B0806030902050204" pitchFamily="34" charset="0"/>
                <a:ea typeface="Lato"/>
                <a:cs typeface="Lato"/>
                <a:sym typeface="Lato"/>
              </a:rPr>
              <a:t>Dashboard 3</a:t>
            </a:r>
            <a:endParaRPr dirty="0">
              <a:solidFill>
                <a:srgbClr val="C9AD03"/>
              </a:solidFill>
              <a:latin typeface="Impact" panose="020B0806030902050204" pitchFamily="34" charset="0"/>
            </a:endParaRPr>
          </a:p>
        </p:txBody>
      </p:sp>
      <p:sp>
        <p:nvSpPr>
          <p:cNvPr id="289" name="Google Shape;289;p47"/>
          <p:cNvSpPr txBox="1">
            <a:spLocks noGrp="1"/>
          </p:cNvSpPr>
          <p:nvPr>
            <p:ph type="body" idx="4294967295"/>
          </p:nvPr>
        </p:nvSpPr>
        <p:spPr>
          <a:xfrm>
            <a:off x="112295" y="1119413"/>
            <a:ext cx="8521700" cy="3416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bg1"/>
              </a:buClr>
              <a:buSzPts val="1200"/>
              <a:buNone/>
            </a:pPr>
            <a:r>
              <a:rPr lang="en" sz="1400" dirty="0">
                <a:solidFill>
                  <a:schemeClr val="bg1"/>
                </a:solidFill>
                <a:latin typeface="Lato"/>
                <a:ea typeface="Lato"/>
                <a:cs typeface="Lato"/>
                <a:sym typeface="Lato"/>
              </a:rPr>
              <a:t>1. Filters could help users narrow down the network complexity and look at specific features they are interested in such as different budgets, gross revenues, and IMDb scores.</a:t>
            </a:r>
            <a:endParaRPr sz="1400" dirty="0">
              <a:solidFill>
                <a:schemeClr val="bg1"/>
              </a:solidFill>
              <a:latin typeface="Lato"/>
              <a:ea typeface="Lato"/>
              <a:cs typeface="Lato"/>
              <a:sym typeface="Lato"/>
            </a:endParaRPr>
          </a:p>
          <a:p>
            <a:pPr marL="0" lvl="0" indent="0" algn="l" rtl="0">
              <a:spcBef>
                <a:spcPts val="1600"/>
              </a:spcBef>
              <a:spcAft>
                <a:spcPts val="0"/>
              </a:spcAft>
              <a:buNone/>
            </a:pPr>
            <a:endParaRPr sz="1200" dirty="0">
              <a:solidFill>
                <a:srgbClr val="2D3B45"/>
              </a:solidFill>
              <a:highlight>
                <a:schemeClr val="lt1"/>
              </a:highlight>
              <a:latin typeface="Lato"/>
              <a:ea typeface="Lato"/>
              <a:cs typeface="Lato"/>
              <a:sym typeface="Lato"/>
            </a:endParaRPr>
          </a:p>
          <a:p>
            <a:pPr marL="0" lvl="0" indent="0" algn="l" rtl="0">
              <a:spcBef>
                <a:spcPts val="1600"/>
              </a:spcBef>
              <a:spcAft>
                <a:spcPts val="0"/>
              </a:spcAft>
              <a:buNone/>
            </a:pPr>
            <a:endParaRPr sz="1200" dirty="0">
              <a:solidFill>
                <a:srgbClr val="2D3B45"/>
              </a:solidFill>
              <a:highlight>
                <a:schemeClr val="lt1"/>
              </a:highlight>
              <a:latin typeface="Lato"/>
              <a:ea typeface="Lato"/>
              <a:cs typeface="Lato"/>
              <a:sym typeface="Lato"/>
            </a:endParaRPr>
          </a:p>
          <a:p>
            <a:pPr marL="0" lvl="0" indent="0" algn="l" rtl="0">
              <a:spcBef>
                <a:spcPts val="1600"/>
              </a:spcBef>
              <a:spcAft>
                <a:spcPts val="0"/>
              </a:spcAft>
              <a:buNone/>
            </a:pPr>
            <a:endParaRPr sz="1200" dirty="0">
              <a:solidFill>
                <a:srgbClr val="2D3B45"/>
              </a:solidFill>
              <a:highlight>
                <a:schemeClr val="lt1"/>
              </a:highlight>
              <a:latin typeface="Lato"/>
              <a:ea typeface="Lato"/>
              <a:cs typeface="Lato"/>
              <a:sym typeface="Lato"/>
            </a:endParaRPr>
          </a:p>
          <a:p>
            <a:pPr marL="152400" lvl="0" indent="0" algn="l" rtl="0">
              <a:spcBef>
                <a:spcPts val="1600"/>
              </a:spcBef>
              <a:spcAft>
                <a:spcPts val="0"/>
              </a:spcAft>
              <a:buClr>
                <a:srgbClr val="2D3B45"/>
              </a:buClr>
              <a:buSzPts val="1200"/>
              <a:buNone/>
            </a:pPr>
            <a:endParaRPr lang="en" sz="1400" dirty="0">
              <a:solidFill>
                <a:schemeClr val="bg1"/>
              </a:solidFill>
              <a:latin typeface="Lato"/>
              <a:ea typeface="Lato"/>
              <a:cs typeface="Lato"/>
              <a:sym typeface="Lato"/>
            </a:endParaRPr>
          </a:p>
          <a:p>
            <a:pPr marL="152400" lvl="0" indent="0" algn="l" rtl="0">
              <a:spcBef>
                <a:spcPts val="1600"/>
              </a:spcBef>
              <a:spcAft>
                <a:spcPts val="0"/>
              </a:spcAft>
              <a:buClr>
                <a:srgbClr val="2D3B45"/>
              </a:buClr>
              <a:buSzPts val="1200"/>
              <a:buNone/>
            </a:pPr>
            <a:r>
              <a:rPr lang="en" sz="1400" dirty="0">
                <a:solidFill>
                  <a:schemeClr val="bg1"/>
                </a:solidFill>
                <a:latin typeface="Lato"/>
                <a:ea typeface="Lato"/>
                <a:cs typeface="Lato"/>
                <a:sym typeface="Lato"/>
              </a:rPr>
              <a:t>2. A drop down box enables users to select their favorite movie and</a:t>
            </a:r>
            <a:br>
              <a:rPr lang="en" sz="1400" dirty="0">
                <a:solidFill>
                  <a:schemeClr val="bg1"/>
                </a:solidFill>
                <a:latin typeface="Lato"/>
                <a:ea typeface="Lato"/>
                <a:cs typeface="Lato"/>
                <a:sym typeface="Lato"/>
              </a:rPr>
            </a:br>
            <a:r>
              <a:rPr lang="en" sz="1400" dirty="0">
                <a:solidFill>
                  <a:schemeClr val="bg1"/>
                </a:solidFill>
                <a:latin typeface="Lato"/>
                <a:ea typeface="Lato"/>
                <a:cs typeface="Lato"/>
                <a:sym typeface="Lato"/>
              </a:rPr>
              <a:t>See how the actors and directors in their favorite movies are connected.</a:t>
            </a:r>
            <a:br>
              <a:rPr lang="en" sz="1200" dirty="0">
                <a:solidFill>
                  <a:srgbClr val="2D3B45"/>
                </a:solidFill>
                <a:highlight>
                  <a:schemeClr val="lt1"/>
                </a:highlight>
                <a:latin typeface="Lato"/>
                <a:ea typeface="Lato"/>
                <a:cs typeface="Lato"/>
                <a:sym typeface="Lato"/>
              </a:rPr>
            </a:br>
            <a:endParaRPr sz="1200" dirty="0">
              <a:solidFill>
                <a:srgbClr val="2D3B45"/>
              </a:solidFill>
              <a:highlight>
                <a:schemeClr val="lt1"/>
              </a:highlight>
              <a:latin typeface="Lato"/>
              <a:ea typeface="Lato"/>
              <a:cs typeface="Lato"/>
              <a:sym typeface="Lato"/>
            </a:endParaRPr>
          </a:p>
        </p:txBody>
      </p:sp>
      <p:pic>
        <p:nvPicPr>
          <p:cNvPr id="290" name="Google Shape;290;p47"/>
          <p:cNvPicPr preferRelativeResize="0"/>
          <p:nvPr/>
        </p:nvPicPr>
        <p:blipFill>
          <a:blip r:embed="rId3">
            <a:alphaModFix/>
          </a:blip>
          <a:stretch>
            <a:fillRect/>
          </a:stretch>
        </p:blipFill>
        <p:spPr>
          <a:xfrm>
            <a:off x="1153325" y="1846488"/>
            <a:ext cx="3562350" cy="981075"/>
          </a:xfrm>
          <a:prstGeom prst="rect">
            <a:avLst/>
          </a:prstGeom>
          <a:noFill/>
          <a:ln>
            <a:noFill/>
          </a:ln>
        </p:spPr>
      </p:pic>
      <p:pic>
        <p:nvPicPr>
          <p:cNvPr id="291" name="Google Shape;291;p47"/>
          <p:cNvPicPr preferRelativeResize="0"/>
          <p:nvPr/>
        </p:nvPicPr>
        <p:blipFill>
          <a:blip r:embed="rId4">
            <a:alphaModFix/>
          </a:blip>
          <a:stretch>
            <a:fillRect/>
          </a:stretch>
        </p:blipFill>
        <p:spPr>
          <a:xfrm>
            <a:off x="6123198" y="2571750"/>
            <a:ext cx="2580125" cy="237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48"/>
          <p:cNvSpPr txBox="1">
            <a:spLocks noGrp="1"/>
          </p:cNvSpPr>
          <p:nvPr>
            <p:ph type="body" idx="4294967295"/>
          </p:nvPr>
        </p:nvSpPr>
        <p:spPr>
          <a:xfrm>
            <a:off x="252475" y="1026278"/>
            <a:ext cx="85217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bg1"/>
                </a:solidFill>
                <a:latin typeface="Lato"/>
                <a:ea typeface="Lato"/>
                <a:cs typeface="Lato"/>
                <a:sym typeface="Lato"/>
              </a:rPr>
              <a:t>3. A year selection bar allows users to explore in detail how the director/actor network in Hollywood develops over time. Since all of the history in the network is stacked up, older records will be dimmer while newer records will be a brighter white.</a:t>
            </a:r>
            <a:br>
              <a:rPr lang="en" sz="1200" dirty="0">
                <a:solidFill>
                  <a:srgbClr val="2D3B45"/>
                </a:solidFill>
                <a:highlight>
                  <a:schemeClr val="lt1"/>
                </a:highlight>
                <a:latin typeface="Lato"/>
                <a:ea typeface="Lato"/>
                <a:cs typeface="Lato"/>
                <a:sym typeface="Lato"/>
              </a:rPr>
            </a:br>
            <a:endParaRPr sz="1200" dirty="0">
              <a:solidFill>
                <a:srgbClr val="2D3B45"/>
              </a:solidFill>
              <a:highlight>
                <a:schemeClr val="lt1"/>
              </a:highlight>
              <a:latin typeface="Lato"/>
              <a:ea typeface="Lato"/>
              <a:cs typeface="Lato"/>
              <a:sym typeface="Lato"/>
            </a:endParaRPr>
          </a:p>
        </p:txBody>
      </p:sp>
      <p:sp>
        <p:nvSpPr>
          <p:cNvPr id="298" name="Google Shape;298;p48"/>
          <p:cNvSpPr/>
          <p:nvPr/>
        </p:nvSpPr>
        <p:spPr>
          <a:xfrm>
            <a:off x="4094225" y="3392875"/>
            <a:ext cx="838200" cy="48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48"/>
          <p:cNvPicPr preferRelativeResize="0"/>
          <p:nvPr/>
        </p:nvPicPr>
        <p:blipFill>
          <a:blip r:embed="rId3">
            <a:alphaModFix/>
          </a:blip>
          <a:stretch>
            <a:fillRect/>
          </a:stretch>
        </p:blipFill>
        <p:spPr>
          <a:xfrm>
            <a:off x="1251113" y="1862125"/>
            <a:ext cx="1972613" cy="709625"/>
          </a:xfrm>
          <a:prstGeom prst="rect">
            <a:avLst/>
          </a:prstGeom>
          <a:noFill/>
          <a:ln>
            <a:noFill/>
          </a:ln>
        </p:spPr>
      </p:pic>
      <p:pic>
        <p:nvPicPr>
          <p:cNvPr id="300" name="Google Shape;300;p48"/>
          <p:cNvPicPr preferRelativeResize="0"/>
          <p:nvPr/>
        </p:nvPicPr>
        <p:blipFill>
          <a:blip r:embed="rId4">
            <a:alphaModFix/>
          </a:blip>
          <a:stretch>
            <a:fillRect/>
          </a:stretch>
        </p:blipFill>
        <p:spPr>
          <a:xfrm>
            <a:off x="495100" y="2449150"/>
            <a:ext cx="3484650" cy="2373450"/>
          </a:xfrm>
          <a:prstGeom prst="rect">
            <a:avLst/>
          </a:prstGeom>
          <a:noFill/>
          <a:ln>
            <a:noFill/>
          </a:ln>
        </p:spPr>
      </p:pic>
      <p:pic>
        <p:nvPicPr>
          <p:cNvPr id="301" name="Google Shape;301;p48"/>
          <p:cNvPicPr preferRelativeResize="0"/>
          <p:nvPr/>
        </p:nvPicPr>
        <p:blipFill>
          <a:blip r:embed="rId5">
            <a:alphaModFix/>
          </a:blip>
          <a:stretch>
            <a:fillRect/>
          </a:stretch>
        </p:blipFill>
        <p:spPr>
          <a:xfrm>
            <a:off x="5727375" y="1862125"/>
            <a:ext cx="2116750" cy="663000"/>
          </a:xfrm>
          <a:prstGeom prst="rect">
            <a:avLst/>
          </a:prstGeom>
          <a:noFill/>
          <a:ln>
            <a:noFill/>
          </a:ln>
        </p:spPr>
      </p:pic>
      <p:pic>
        <p:nvPicPr>
          <p:cNvPr id="302" name="Google Shape;302;p48"/>
          <p:cNvPicPr preferRelativeResize="0"/>
          <p:nvPr/>
        </p:nvPicPr>
        <p:blipFill>
          <a:blip r:embed="rId6">
            <a:alphaModFix/>
          </a:blip>
          <a:stretch>
            <a:fillRect/>
          </a:stretch>
        </p:blipFill>
        <p:spPr>
          <a:xfrm>
            <a:off x="5046906" y="2449150"/>
            <a:ext cx="3570743" cy="2373450"/>
          </a:xfrm>
          <a:prstGeom prst="rect">
            <a:avLst/>
          </a:prstGeom>
          <a:noFill/>
          <a:ln>
            <a:noFill/>
          </a:ln>
        </p:spPr>
      </p:pic>
      <p:sp>
        <p:nvSpPr>
          <p:cNvPr id="9" name="Google Shape;288;p47">
            <a:extLst>
              <a:ext uri="{FF2B5EF4-FFF2-40B4-BE49-F238E27FC236}">
                <a16:creationId xmlns:a16="http://schemas.microsoft.com/office/drawing/2014/main" id="{A491A62D-4C6F-419B-BB90-8C27AFC2DD2F}"/>
              </a:ext>
            </a:extLst>
          </p:cNvPr>
          <p:cNvSpPr txBox="1">
            <a:spLocks/>
          </p:cNvSpPr>
          <p:nvPr/>
        </p:nvSpPr>
        <p:spPr>
          <a:xfrm>
            <a:off x="160421" y="320900"/>
            <a:ext cx="8521700" cy="573088"/>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buClrTx/>
              <a:buFontTx/>
            </a:pPr>
            <a:r>
              <a:rPr lang="en-US" dirty="0">
                <a:solidFill>
                  <a:srgbClr val="C9AD03"/>
                </a:solidFill>
                <a:latin typeface="Impact" panose="020B0806030902050204" pitchFamily="34" charset="0"/>
              </a:rPr>
              <a:t>Implementation </a:t>
            </a:r>
            <a:r>
              <a:rPr lang="en-US" dirty="0">
                <a:solidFill>
                  <a:srgbClr val="C9AD03"/>
                </a:solidFill>
                <a:latin typeface="Impact" panose="020B0806030902050204" pitchFamily="34" charset="0"/>
                <a:ea typeface="Lato"/>
                <a:cs typeface="Lato"/>
                <a:sym typeface="Lato"/>
              </a:rPr>
              <a:t>Dashboard 3</a:t>
            </a:r>
            <a:endParaRPr lang="en-US" dirty="0">
              <a:solidFill>
                <a:srgbClr val="C9AD03"/>
              </a:solidFill>
              <a:latin typeface="Impact" panose="020B080603090205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49"/>
          <p:cNvSpPr txBox="1">
            <a:spLocks noGrp="1"/>
          </p:cNvSpPr>
          <p:nvPr>
            <p:ph type="body" idx="4294967295"/>
          </p:nvPr>
        </p:nvSpPr>
        <p:spPr>
          <a:xfrm>
            <a:off x="160421" y="863600"/>
            <a:ext cx="88392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bg1"/>
                </a:solidFill>
                <a:latin typeface="Lato"/>
                <a:ea typeface="Lato"/>
                <a:cs typeface="Lato"/>
                <a:sym typeface="Lato"/>
              </a:rPr>
              <a:t>4. Lastly, we have a Wikipedia page link for every director and actor in the tooltip for both charts on the top and the network graph. By clicking the blue link of any person, the Wikipedia page will automatically show on the left bottom of the dashboard. </a:t>
            </a:r>
            <a:br>
              <a:rPr lang="en" sz="1400" dirty="0">
                <a:solidFill>
                  <a:schemeClr val="bg1"/>
                </a:solidFill>
                <a:highlight>
                  <a:schemeClr val="lt1"/>
                </a:highlight>
                <a:latin typeface="Lato"/>
                <a:ea typeface="Lato"/>
                <a:cs typeface="Lato"/>
                <a:sym typeface="Lato"/>
              </a:rPr>
            </a:br>
            <a:r>
              <a:rPr lang="en" sz="1400" dirty="0">
                <a:solidFill>
                  <a:schemeClr val="bg1"/>
                </a:solidFill>
                <a:highlight>
                  <a:schemeClr val="lt1"/>
                </a:highlight>
                <a:latin typeface="Lato"/>
                <a:ea typeface="Lato"/>
                <a:cs typeface="Lato"/>
                <a:sym typeface="Lato"/>
              </a:rPr>
              <a:t>	 </a:t>
            </a:r>
            <a:br>
              <a:rPr lang="en" sz="1400" dirty="0">
                <a:solidFill>
                  <a:schemeClr val="bg1"/>
                </a:solidFill>
                <a:highlight>
                  <a:schemeClr val="lt1"/>
                </a:highlight>
                <a:latin typeface="Lato"/>
                <a:ea typeface="Lato"/>
                <a:cs typeface="Lato"/>
                <a:sym typeface="Lato"/>
              </a:rPr>
            </a:br>
            <a:endParaRPr sz="1400" dirty="0">
              <a:solidFill>
                <a:schemeClr val="bg1"/>
              </a:solidFill>
              <a:highlight>
                <a:schemeClr val="lt1"/>
              </a:highlight>
              <a:latin typeface="Lato"/>
              <a:ea typeface="Lato"/>
              <a:cs typeface="Lato"/>
              <a:sym typeface="Lato"/>
            </a:endParaRPr>
          </a:p>
        </p:txBody>
      </p:sp>
      <p:pic>
        <p:nvPicPr>
          <p:cNvPr id="309" name="Google Shape;309;p49"/>
          <p:cNvPicPr preferRelativeResize="0"/>
          <p:nvPr/>
        </p:nvPicPr>
        <p:blipFill>
          <a:blip r:embed="rId3">
            <a:alphaModFix/>
          </a:blip>
          <a:stretch>
            <a:fillRect/>
          </a:stretch>
        </p:blipFill>
        <p:spPr>
          <a:xfrm>
            <a:off x="368968" y="1920404"/>
            <a:ext cx="5100499" cy="2902196"/>
          </a:xfrm>
          <a:prstGeom prst="rect">
            <a:avLst/>
          </a:prstGeom>
          <a:noFill/>
          <a:ln>
            <a:noFill/>
          </a:ln>
        </p:spPr>
      </p:pic>
      <p:pic>
        <p:nvPicPr>
          <p:cNvPr id="310" name="Google Shape;310;p49"/>
          <p:cNvPicPr preferRelativeResize="0"/>
          <p:nvPr/>
        </p:nvPicPr>
        <p:blipFill>
          <a:blip r:embed="rId4">
            <a:alphaModFix/>
          </a:blip>
          <a:stretch>
            <a:fillRect/>
          </a:stretch>
        </p:blipFill>
        <p:spPr>
          <a:xfrm>
            <a:off x="5908421" y="1533446"/>
            <a:ext cx="2773700" cy="3416401"/>
          </a:xfrm>
          <a:prstGeom prst="rect">
            <a:avLst/>
          </a:prstGeom>
          <a:noFill/>
          <a:ln>
            <a:noFill/>
          </a:ln>
        </p:spPr>
      </p:pic>
      <p:sp>
        <p:nvSpPr>
          <p:cNvPr id="7" name="Google Shape;288;p47">
            <a:extLst>
              <a:ext uri="{FF2B5EF4-FFF2-40B4-BE49-F238E27FC236}">
                <a16:creationId xmlns:a16="http://schemas.microsoft.com/office/drawing/2014/main" id="{884AE9D0-31B3-4AB9-9CE6-8D8B3505CAC6}"/>
              </a:ext>
            </a:extLst>
          </p:cNvPr>
          <p:cNvSpPr txBox="1">
            <a:spLocks/>
          </p:cNvSpPr>
          <p:nvPr/>
        </p:nvSpPr>
        <p:spPr>
          <a:xfrm>
            <a:off x="160421" y="320900"/>
            <a:ext cx="8521700" cy="573088"/>
          </a:xfrm>
          <a:prstGeom prst="rect">
            <a:avLst/>
          </a:prstGeom>
        </p:spPr>
        <p:txBody>
          <a:bodyPr spcFirstLastPara="1" vert="horz" wrap="square" lIns="91425" tIns="91425" rIns="91425" bIns="91425"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buClrTx/>
              <a:buFontTx/>
            </a:pPr>
            <a:r>
              <a:rPr lang="en-US" dirty="0">
                <a:solidFill>
                  <a:srgbClr val="C9AD03"/>
                </a:solidFill>
                <a:latin typeface="Impact" panose="020B0806030902050204" pitchFamily="34" charset="0"/>
              </a:rPr>
              <a:t>Implementation </a:t>
            </a:r>
            <a:r>
              <a:rPr lang="en-US" dirty="0">
                <a:solidFill>
                  <a:srgbClr val="C9AD03"/>
                </a:solidFill>
                <a:latin typeface="Impact" panose="020B0806030902050204" pitchFamily="34" charset="0"/>
                <a:ea typeface="Lato"/>
                <a:cs typeface="Lato"/>
                <a:sym typeface="Lato"/>
              </a:rPr>
              <a:t>Dashboard 3</a:t>
            </a:r>
            <a:endParaRPr lang="en-US" dirty="0">
              <a:solidFill>
                <a:srgbClr val="C9AD03"/>
              </a:solidFill>
              <a:latin typeface="Impact" panose="020B080603090205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18" y="0"/>
            <a:ext cx="2476141" cy="5143500"/>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剪去对角的矩形 5"/>
          <p:cNvSpPr/>
          <p:nvPr/>
        </p:nvSpPr>
        <p:spPr>
          <a:xfrm>
            <a:off x="481737" y="541083"/>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621423" y="502136"/>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07</a:t>
            </a:r>
            <a:endParaRPr lang="zh-CN" altLang="en-US" sz="4950" dirty="0">
              <a:solidFill>
                <a:srgbClr val="FCB80D"/>
              </a:solidFill>
              <a:latin typeface="Impact" panose="020B0806030902050204" pitchFamily="34" charset="0"/>
            </a:endParaRPr>
          </a:p>
        </p:txBody>
      </p:sp>
      <p:sp>
        <p:nvSpPr>
          <p:cNvPr id="8" name="文本框 7"/>
          <p:cNvSpPr txBox="1"/>
          <p:nvPr/>
        </p:nvSpPr>
        <p:spPr>
          <a:xfrm>
            <a:off x="32966" y="1874215"/>
            <a:ext cx="2732533" cy="1015663"/>
          </a:xfrm>
          <a:prstGeom prst="rect">
            <a:avLst/>
          </a:prstGeom>
          <a:noFill/>
        </p:spPr>
        <p:txBody>
          <a:bodyPr wrap="square" rtlCol="0">
            <a:spAutoFit/>
          </a:bodyPr>
          <a:lstStyle/>
          <a:p>
            <a:r>
              <a:rPr lang="en-US" sz="3000" dirty="0">
                <a:latin typeface="Impact" panose="020B0806030902050204" pitchFamily="34" charset="0"/>
              </a:rPr>
              <a:t>Insights and Self Evaluation</a:t>
            </a:r>
            <a:endParaRPr lang="zh-CN" altLang="en-US" sz="3000" dirty="0">
              <a:latin typeface="Impact" panose="020B0806030902050204" pitchFamily="34" charset="0"/>
            </a:endParaRPr>
          </a:p>
        </p:txBody>
      </p:sp>
      <p:sp>
        <p:nvSpPr>
          <p:cNvPr id="3" name="Rectangle 2">
            <a:extLst>
              <a:ext uri="{FF2B5EF4-FFF2-40B4-BE49-F238E27FC236}">
                <a16:creationId xmlns:a16="http://schemas.microsoft.com/office/drawing/2014/main" id="{733CF761-93AE-4C73-B9C6-74F8BA47375E}"/>
              </a:ext>
            </a:extLst>
          </p:cNvPr>
          <p:cNvSpPr/>
          <p:nvPr/>
        </p:nvSpPr>
        <p:spPr>
          <a:xfrm>
            <a:off x="2817783" y="181443"/>
            <a:ext cx="5958982" cy="5309146"/>
          </a:xfrm>
          <a:prstGeom prst="rect">
            <a:avLst/>
          </a:prstGeom>
        </p:spPr>
        <p:txBody>
          <a:bodyPr wrap="square">
            <a:spAutoFit/>
          </a:bodyPr>
          <a:lstStyle/>
          <a:p>
            <a:endParaRPr lang="en-US" sz="1500" dirty="0">
              <a:solidFill>
                <a:schemeClr val="bg1"/>
              </a:solidFill>
            </a:endParaRPr>
          </a:p>
          <a:p>
            <a:r>
              <a:rPr lang="en-US" sz="1500" dirty="0">
                <a:solidFill>
                  <a:srgbClr val="C9AD03"/>
                </a:solidFill>
                <a:latin typeface="Impact" panose="020B0806030902050204" pitchFamily="34" charset="0"/>
              </a:rPr>
              <a:t>Determine if there is a relationship between a movie’s IMDb ratings and its gross revenue:</a:t>
            </a:r>
          </a:p>
          <a:p>
            <a:pPr marL="285750" indent="-285750">
              <a:buClr>
                <a:srgbClr val="C9AD03"/>
              </a:buClr>
              <a:buFont typeface="Arial" panose="020B0604020202020204" pitchFamily="34" charset="0"/>
              <a:buChar char="•"/>
            </a:pPr>
            <a:r>
              <a:rPr lang="en-US" sz="1100" dirty="0">
                <a:solidFill>
                  <a:schemeClr val="bg1"/>
                </a:solidFill>
                <a:latin typeface="+mn-lt"/>
              </a:rPr>
              <a:t>In the IMDb score vs. gross revenue plot on the IMDb scores page, we can see a positive slope between the ratings and the revenue, considering all movies. Generally speaking, higher gross revenue means higher IMDb scores.</a:t>
            </a:r>
          </a:p>
          <a:p>
            <a:pPr marL="285750" indent="-285750">
              <a:buClr>
                <a:srgbClr val="C9AD03"/>
              </a:buClr>
              <a:buFont typeface="Arial" panose="020B0604020202020204" pitchFamily="34" charset="0"/>
              <a:buChar char="•"/>
            </a:pPr>
            <a:r>
              <a:rPr lang="en-US" sz="1100" dirty="0">
                <a:solidFill>
                  <a:schemeClr val="bg1"/>
                </a:solidFill>
                <a:latin typeface="+mn-lt"/>
              </a:rPr>
              <a:t>Also, in the IMDb scores page, we can evaluate the IMDb scores trend and see each genre’s IMDb scores filtered by country, which gives us a better understanding of the IMDb scores.</a:t>
            </a:r>
          </a:p>
          <a:p>
            <a:endParaRPr lang="en-US" sz="1500" dirty="0">
              <a:solidFill>
                <a:schemeClr val="bg1"/>
              </a:solidFill>
            </a:endParaRPr>
          </a:p>
          <a:p>
            <a:r>
              <a:rPr lang="en-US" sz="1500" dirty="0">
                <a:solidFill>
                  <a:srgbClr val="C9AD03"/>
                </a:solidFill>
                <a:latin typeface="Impact" panose="020B0806030902050204" pitchFamily="34" charset="0"/>
              </a:rPr>
              <a:t>Look at how the profitability of the movie industry has changed over time:</a:t>
            </a:r>
          </a:p>
          <a:p>
            <a:pPr marL="285750" indent="-285750">
              <a:buClr>
                <a:srgbClr val="C9AD03"/>
              </a:buClr>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rPr>
              <a:t>In the gross revenue/budget ratio heat map in the gross/budget page, we can see more and more red and yellow squares appear as time goes by, indicating movies are becoming more unprofitable over time.</a:t>
            </a:r>
          </a:p>
          <a:p>
            <a:pPr marL="285750" indent="-285750">
              <a:buClr>
                <a:srgbClr val="C9AD03"/>
              </a:buClr>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rPr>
              <a:t>Also, in the same page, the gross revenue vs. budget scatterplot shows that movies with a lower budget struggle to earn high profits. In the gross revenue </a:t>
            </a:r>
            <a:r>
              <a:rPr lang="en-US" sz="1100" dirty="0" err="1">
                <a:solidFill>
                  <a:schemeClr val="bg1"/>
                </a:solidFill>
                <a:latin typeface="Calibri" panose="020F0502020204030204" pitchFamily="34" charset="0"/>
                <a:cs typeface="Calibri" panose="020F0502020204030204" pitchFamily="34" charset="0"/>
              </a:rPr>
              <a:t>barplot</a:t>
            </a:r>
            <a:r>
              <a:rPr lang="en-US" sz="1100" dirty="0">
                <a:solidFill>
                  <a:schemeClr val="bg1"/>
                </a:solidFill>
                <a:latin typeface="Calibri" panose="020F0502020204030204" pitchFamily="34" charset="0"/>
                <a:cs typeface="Calibri" panose="020F0502020204030204" pitchFamily="34" charset="0"/>
              </a:rPr>
              <a:t> by content rating, we can see that profitability also varies based on content rating, with movies that are less suitable for all audiences (R, X, NC-17) being less profitable in general.</a:t>
            </a:r>
          </a:p>
          <a:p>
            <a:endParaRPr lang="en-US" sz="1500" dirty="0">
              <a:solidFill>
                <a:schemeClr val="bg1"/>
              </a:solidFill>
            </a:endParaRPr>
          </a:p>
          <a:p>
            <a:r>
              <a:rPr lang="en-US" sz="1500" dirty="0">
                <a:solidFill>
                  <a:srgbClr val="C9AD03"/>
                </a:solidFill>
                <a:latin typeface="Impact" panose="020B0806030902050204" pitchFamily="34" charset="0"/>
              </a:rPr>
              <a:t>Explore the connectedness within the Hollywood director/actor network:</a:t>
            </a:r>
          </a:p>
          <a:p>
            <a:pPr marL="285750" indent="-285750">
              <a:buClr>
                <a:srgbClr val="C9AD03"/>
              </a:buClr>
              <a:buFont typeface="Arial" panose="020B0604020202020204" pitchFamily="34" charset="0"/>
              <a:buChar char="•"/>
            </a:pPr>
            <a:r>
              <a:rPr lang="en-US" sz="1100" dirty="0">
                <a:solidFill>
                  <a:schemeClr val="bg1"/>
                </a:solidFill>
                <a:latin typeface="+mn-lt"/>
              </a:rPr>
              <a:t>We created a network graph in the network page to show the director/actor co-operation relationship. By filtering to a different title year, we can see new relationships between directors and/or actors being created each year. Also, the top two graphs show the average gross revenue of a certain director’s movies related to the director’s centrality, indicating that, in general, the relationship between a director’s connectivity within the network and his/her average gross revenue is positive.</a:t>
            </a:r>
          </a:p>
          <a:p>
            <a:endParaRPr lang="en-US" sz="1500" dirty="0">
              <a:solidFill>
                <a:schemeClr val="bg1"/>
              </a:solidFill>
            </a:endParaRPr>
          </a:p>
          <a:p>
            <a:endParaRPr lang="en-US" sz="1500" dirty="0">
              <a:solidFill>
                <a:schemeClr val="bg1"/>
              </a:solidFill>
            </a:endParaRPr>
          </a:p>
        </p:txBody>
      </p:sp>
    </p:spTree>
    <p:extLst>
      <p:ext uri="{BB962C8B-B14F-4D97-AF65-F5344CB8AC3E}">
        <p14:creationId xmlns:p14="http://schemas.microsoft.com/office/powerpoint/2010/main" val="197959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
            <a:ext cx="9144000" cy="2002898"/>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文本框 12"/>
          <p:cNvSpPr txBox="1"/>
          <p:nvPr/>
        </p:nvSpPr>
        <p:spPr>
          <a:xfrm>
            <a:off x="3475686" y="656822"/>
            <a:ext cx="2192628" cy="854080"/>
          </a:xfrm>
          <a:prstGeom prst="rect">
            <a:avLst/>
          </a:prstGeom>
          <a:noFill/>
        </p:spPr>
        <p:txBody>
          <a:bodyPr wrap="square" rtlCol="0">
            <a:spAutoFit/>
          </a:bodyPr>
          <a:lstStyle/>
          <a:p>
            <a:pPr algn="ctr"/>
            <a:r>
              <a:rPr lang="en-US" altLang="zh-CN" sz="4950" dirty="0">
                <a:solidFill>
                  <a:srgbClr val="C9AD03"/>
                </a:solidFill>
                <a:latin typeface="Impact" panose="020B0806030902050204" pitchFamily="34" charset="0"/>
              </a:rPr>
              <a:t>AGENDA</a:t>
            </a:r>
            <a:endParaRPr lang="zh-CN" altLang="en-US" sz="4950" dirty="0">
              <a:solidFill>
                <a:srgbClr val="C9AD03"/>
              </a:solidFill>
              <a:latin typeface="Impact" panose="020B0806030902050204" pitchFamily="34" charset="0"/>
            </a:endParaRPr>
          </a:p>
        </p:txBody>
      </p:sp>
      <p:grpSp>
        <p:nvGrpSpPr>
          <p:cNvPr id="7" name="组合 6"/>
          <p:cNvGrpSpPr/>
          <p:nvPr/>
        </p:nvGrpSpPr>
        <p:grpSpPr>
          <a:xfrm>
            <a:off x="291747" y="2032373"/>
            <a:ext cx="4858717" cy="667361"/>
            <a:chOff x="1348418" y="2980112"/>
            <a:chExt cx="6478289" cy="889813"/>
          </a:xfrm>
        </p:grpSpPr>
        <p:grpSp>
          <p:nvGrpSpPr>
            <p:cNvPr id="2" name="组合 1"/>
            <p:cNvGrpSpPr/>
            <p:nvPr/>
          </p:nvGrpSpPr>
          <p:grpSpPr>
            <a:xfrm>
              <a:off x="1348418" y="3003996"/>
              <a:ext cx="850005" cy="850005"/>
              <a:chOff x="1348418" y="3003996"/>
              <a:chExt cx="850005" cy="850005"/>
            </a:xfrm>
          </p:grpSpPr>
          <p:sp>
            <p:nvSpPr>
              <p:cNvPr id="14" name="椭圆 13"/>
              <p:cNvSpPr/>
              <p:nvPr/>
            </p:nvSpPr>
            <p:spPr>
              <a:xfrm>
                <a:off x="1348418" y="3003996"/>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文本框 18"/>
              <p:cNvSpPr txBox="1"/>
              <p:nvPr/>
            </p:nvSpPr>
            <p:spPr>
              <a:xfrm>
                <a:off x="1367199" y="3107427"/>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01</a:t>
                </a:r>
                <a:endParaRPr lang="zh-CN" altLang="en-US" sz="3000" dirty="0">
                  <a:solidFill>
                    <a:srgbClr val="C9AD03"/>
                  </a:solidFill>
                  <a:latin typeface="Impact" panose="020B0806030902050204" pitchFamily="34" charset="0"/>
                </a:endParaRPr>
              </a:p>
            </p:txBody>
          </p:sp>
        </p:grpSp>
        <p:grpSp>
          <p:nvGrpSpPr>
            <p:cNvPr id="3" name="组合 2"/>
            <p:cNvGrpSpPr/>
            <p:nvPr/>
          </p:nvGrpSpPr>
          <p:grpSpPr>
            <a:xfrm>
              <a:off x="4115113" y="2980112"/>
              <a:ext cx="850005" cy="864879"/>
              <a:chOff x="4115113" y="2980112"/>
              <a:chExt cx="850005" cy="864879"/>
            </a:xfrm>
          </p:grpSpPr>
          <p:sp>
            <p:nvSpPr>
              <p:cNvPr id="15" name="椭圆 14"/>
              <p:cNvSpPr/>
              <p:nvPr/>
            </p:nvSpPr>
            <p:spPr>
              <a:xfrm>
                <a:off x="4115113" y="2980112"/>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文本框 19"/>
              <p:cNvSpPr txBox="1"/>
              <p:nvPr/>
            </p:nvSpPr>
            <p:spPr>
              <a:xfrm>
                <a:off x="4115113" y="3106327"/>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02</a:t>
                </a:r>
                <a:endParaRPr lang="zh-CN" altLang="en-US" sz="3000" dirty="0">
                  <a:solidFill>
                    <a:srgbClr val="C9AD03"/>
                  </a:solidFill>
                  <a:latin typeface="Impact" panose="020B0806030902050204" pitchFamily="34" charset="0"/>
                </a:endParaRPr>
              </a:p>
            </p:txBody>
          </p:sp>
        </p:grpSp>
        <p:grpSp>
          <p:nvGrpSpPr>
            <p:cNvPr id="5" name="组合 4"/>
            <p:cNvGrpSpPr/>
            <p:nvPr/>
          </p:nvGrpSpPr>
          <p:grpSpPr>
            <a:xfrm>
              <a:off x="6976702" y="3003996"/>
              <a:ext cx="850005" cy="865929"/>
              <a:chOff x="6976702" y="3003996"/>
              <a:chExt cx="850005" cy="865929"/>
            </a:xfrm>
          </p:grpSpPr>
          <p:sp>
            <p:nvSpPr>
              <p:cNvPr id="16" name="椭圆 15"/>
              <p:cNvSpPr/>
              <p:nvPr/>
            </p:nvSpPr>
            <p:spPr>
              <a:xfrm>
                <a:off x="6976702" y="3003996"/>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文本框 20"/>
              <p:cNvSpPr txBox="1"/>
              <p:nvPr/>
            </p:nvSpPr>
            <p:spPr>
              <a:xfrm>
                <a:off x="6995483" y="3131261"/>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03</a:t>
                </a:r>
                <a:endParaRPr lang="zh-CN" altLang="en-US" sz="3000" dirty="0">
                  <a:solidFill>
                    <a:srgbClr val="C9AD03"/>
                  </a:solidFill>
                  <a:latin typeface="Impact" panose="020B0806030902050204" pitchFamily="34" charset="0"/>
                </a:endParaRPr>
              </a:p>
            </p:txBody>
          </p:sp>
        </p:grpSp>
      </p:grpSp>
      <p:sp>
        <p:nvSpPr>
          <p:cNvPr id="23" name="文本框 22"/>
          <p:cNvSpPr txBox="1"/>
          <p:nvPr/>
        </p:nvSpPr>
        <p:spPr>
          <a:xfrm>
            <a:off x="914067" y="2224906"/>
            <a:ext cx="1622738" cy="415498"/>
          </a:xfrm>
          <a:prstGeom prst="rect">
            <a:avLst/>
          </a:prstGeom>
          <a:noFill/>
        </p:spPr>
        <p:txBody>
          <a:bodyPr wrap="square" rtlCol="0">
            <a:spAutoFit/>
          </a:bodyPr>
          <a:lstStyle/>
          <a:p>
            <a:pPr marL="85725">
              <a:spcBef>
                <a:spcPts val="1200"/>
              </a:spcBef>
              <a:buSzPts val="1800"/>
            </a:pPr>
            <a:r>
              <a:rPr lang="en-US" sz="2100" dirty="0">
                <a:solidFill>
                  <a:schemeClr val="bg1"/>
                </a:solidFill>
                <a:latin typeface="Impact" panose="020B0806030902050204" pitchFamily="34" charset="0"/>
              </a:rPr>
              <a:t>Overview</a:t>
            </a:r>
          </a:p>
        </p:txBody>
      </p:sp>
      <p:cxnSp>
        <p:nvCxnSpPr>
          <p:cNvPr id="34" name="直接连接符 33"/>
          <p:cNvCxnSpPr/>
          <p:nvPr/>
        </p:nvCxnSpPr>
        <p:spPr>
          <a:xfrm flipH="1">
            <a:off x="617678" y="2989130"/>
            <a:ext cx="856766" cy="860555"/>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13094" y="4040954"/>
            <a:ext cx="856766" cy="860555"/>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2">
            <a:extLst>
              <a:ext uri="{FF2B5EF4-FFF2-40B4-BE49-F238E27FC236}">
                <a16:creationId xmlns:a16="http://schemas.microsoft.com/office/drawing/2014/main" id="{A0039D71-5C36-4F8C-B502-54599F7F71D2}"/>
              </a:ext>
            </a:extLst>
          </p:cNvPr>
          <p:cNvSpPr txBox="1"/>
          <p:nvPr/>
        </p:nvSpPr>
        <p:spPr>
          <a:xfrm>
            <a:off x="5038030" y="2202686"/>
            <a:ext cx="1436213" cy="738664"/>
          </a:xfrm>
          <a:prstGeom prst="rect">
            <a:avLst/>
          </a:prstGeom>
          <a:noFill/>
        </p:spPr>
        <p:txBody>
          <a:bodyPr wrap="square" rtlCol="0">
            <a:spAutoFit/>
          </a:bodyPr>
          <a:lstStyle/>
          <a:p>
            <a:pPr marL="85725">
              <a:spcBef>
                <a:spcPts val="1200"/>
              </a:spcBef>
              <a:buSzPts val="1800"/>
            </a:pPr>
            <a:r>
              <a:rPr lang="en-US" sz="2100" dirty="0">
                <a:solidFill>
                  <a:schemeClr val="bg1"/>
                </a:solidFill>
                <a:latin typeface="Impact" panose="020B0806030902050204" pitchFamily="34" charset="0"/>
              </a:rPr>
              <a:t>Questions to Answer</a:t>
            </a:r>
          </a:p>
        </p:txBody>
      </p:sp>
      <p:grpSp>
        <p:nvGrpSpPr>
          <p:cNvPr id="46" name="组合 6">
            <a:extLst>
              <a:ext uri="{FF2B5EF4-FFF2-40B4-BE49-F238E27FC236}">
                <a16:creationId xmlns:a16="http://schemas.microsoft.com/office/drawing/2014/main" id="{D3D6C4ED-FD57-4FBA-AE40-E0D3A41C3ACA}"/>
              </a:ext>
            </a:extLst>
          </p:cNvPr>
          <p:cNvGrpSpPr/>
          <p:nvPr/>
        </p:nvGrpSpPr>
        <p:grpSpPr>
          <a:xfrm>
            <a:off x="1506753" y="3018342"/>
            <a:ext cx="5597111" cy="680223"/>
            <a:chOff x="1006987" y="3003996"/>
            <a:chExt cx="7462814" cy="906963"/>
          </a:xfrm>
        </p:grpSpPr>
        <p:grpSp>
          <p:nvGrpSpPr>
            <p:cNvPr id="47" name="组合 1">
              <a:extLst>
                <a:ext uri="{FF2B5EF4-FFF2-40B4-BE49-F238E27FC236}">
                  <a16:creationId xmlns:a16="http://schemas.microsoft.com/office/drawing/2014/main" id="{8A6B40B0-F046-4BB8-808E-29926DED5B0D}"/>
                </a:ext>
              </a:extLst>
            </p:cNvPr>
            <p:cNvGrpSpPr/>
            <p:nvPr/>
          </p:nvGrpSpPr>
          <p:grpSpPr>
            <a:xfrm>
              <a:off x="1006987" y="3029820"/>
              <a:ext cx="850005" cy="850005"/>
              <a:chOff x="1006987" y="3029820"/>
              <a:chExt cx="850005" cy="850005"/>
            </a:xfrm>
          </p:grpSpPr>
          <p:sp>
            <p:nvSpPr>
              <p:cNvPr id="57" name="椭圆 13">
                <a:extLst>
                  <a:ext uri="{FF2B5EF4-FFF2-40B4-BE49-F238E27FC236}">
                    <a16:creationId xmlns:a16="http://schemas.microsoft.com/office/drawing/2014/main" id="{ED88FAD6-A573-43FB-B1A9-F67CBB108EDF}"/>
                  </a:ext>
                </a:extLst>
              </p:cNvPr>
              <p:cNvSpPr/>
              <p:nvPr/>
            </p:nvSpPr>
            <p:spPr>
              <a:xfrm>
                <a:off x="1006987" y="3029820"/>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8" name="文本框 18">
                <a:extLst>
                  <a:ext uri="{FF2B5EF4-FFF2-40B4-BE49-F238E27FC236}">
                    <a16:creationId xmlns:a16="http://schemas.microsoft.com/office/drawing/2014/main" id="{F36C7624-5A98-4E11-A95C-2D823FD6A471}"/>
                  </a:ext>
                </a:extLst>
              </p:cNvPr>
              <p:cNvSpPr txBox="1"/>
              <p:nvPr/>
            </p:nvSpPr>
            <p:spPr>
              <a:xfrm>
                <a:off x="1027794" y="3107427"/>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04</a:t>
                </a:r>
                <a:endParaRPr lang="zh-CN" altLang="en-US" sz="3000" dirty="0">
                  <a:solidFill>
                    <a:srgbClr val="C9AD03"/>
                  </a:solidFill>
                  <a:latin typeface="Impact" panose="020B0806030902050204" pitchFamily="34" charset="0"/>
                </a:endParaRPr>
              </a:p>
            </p:txBody>
          </p:sp>
        </p:grpSp>
        <p:grpSp>
          <p:nvGrpSpPr>
            <p:cNvPr id="48" name="组合 2">
              <a:extLst>
                <a:ext uri="{FF2B5EF4-FFF2-40B4-BE49-F238E27FC236}">
                  <a16:creationId xmlns:a16="http://schemas.microsoft.com/office/drawing/2014/main" id="{DF92FF18-0712-4071-9861-98AE628DE51F}"/>
                </a:ext>
              </a:extLst>
            </p:cNvPr>
            <p:cNvGrpSpPr/>
            <p:nvPr/>
          </p:nvGrpSpPr>
          <p:grpSpPr>
            <a:xfrm>
              <a:off x="4781823" y="3060954"/>
              <a:ext cx="850005" cy="850005"/>
              <a:chOff x="4781823" y="3060954"/>
              <a:chExt cx="850005" cy="850005"/>
            </a:xfrm>
          </p:grpSpPr>
          <p:sp>
            <p:nvSpPr>
              <p:cNvPr id="55" name="椭圆 14">
                <a:extLst>
                  <a:ext uri="{FF2B5EF4-FFF2-40B4-BE49-F238E27FC236}">
                    <a16:creationId xmlns:a16="http://schemas.microsoft.com/office/drawing/2014/main" id="{75C760F0-7518-4AB0-B468-6D68B2398549}"/>
                  </a:ext>
                </a:extLst>
              </p:cNvPr>
              <p:cNvSpPr/>
              <p:nvPr/>
            </p:nvSpPr>
            <p:spPr>
              <a:xfrm>
                <a:off x="4781823" y="3060954"/>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6" name="文本框 19">
                <a:extLst>
                  <a:ext uri="{FF2B5EF4-FFF2-40B4-BE49-F238E27FC236}">
                    <a16:creationId xmlns:a16="http://schemas.microsoft.com/office/drawing/2014/main" id="{1EB4AEE8-C7A0-4673-83B9-394D9265B0DE}"/>
                  </a:ext>
                </a:extLst>
              </p:cNvPr>
              <p:cNvSpPr txBox="1"/>
              <p:nvPr/>
            </p:nvSpPr>
            <p:spPr>
              <a:xfrm>
                <a:off x="4787302" y="3122156"/>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05</a:t>
                </a:r>
                <a:endParaRPr lang="zh-CN" altLang="en-US" sz="3000" dirty="0">
                  <a:solidFill>
                    <a:srgbClr val="C9AD03"/>
                  </a:solidFill>
                  <a:latin typeface="Impact" panose="020B0806030902050204" pitchFamily="34" charset="0"/>
                </a:endParaRPr>
              </a:p>
            </p:txBody>
          </p:sp>
        </p:grpSp>
        <p:grpSp>
          <p:nvGrpSpPr>
            <p:cNvPr id="49" name="组合 4">
              <a:extLst>
                <a:ext uri="{FF2B5EF4-FFF2-40B4-BE49-F238E27FC236}">
                  <a16:creationId xmlns:a16="http://schemas.microsoft.com/office/drawing/2014/main" id="{64F473E8-0C35-4EE8-9169-36047E91F7E6}"/>
                </a:ext>
              </a:extLst>
            </p:cNvPr>
            <p:cNvGrpSpPr/>
            <p:nvPr/>
          </p:nvGrpSpPr>
          <p:grpSpPr>
            <a:xfrm>
              <a:off x="7619796" y="3003996"/>
              <a:ext cx="850005" cy="850005"/>
              <a:chOff x="7619796" y="3003996"/>
              <a:chExt cx="850005" cy="850005"/>
            </a:xfrm>
          </p:grpSpPr>
          <p:sp>
            <p:nvSpPr>
              <p:cNvPr id="53" name="椭圆 15">
                <a:extLst>
                  <a:ext uri="{FF2B5EF4-FFF2-40B4-BE49-F238E27FC236}">
                    <a16:creationId xmlns:a16="http://schemas.microsoft.com/office/drawing/2014/main" id="{3F3CF920-8DB2-493E-94FD-D263118AF0F5}"/>
                  </a:ext>
                </a:extLst>
              </p:cNvPr>
              <p:cNvSpPr/>
              <p:nvPr/>
            </p:nvSpPr>
            <p:spPr>
              <a:xfrm>
                <a:off x="7619796" y="3003996"/>
                <a:ext cx="850005" cy="850005"/>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文本框 20">
                <a:extLst>
                  <a:ext uri="{FF2B5EF4-FFF2-40B4-BE49-F238E27FC236}">
                    <a16:creationId xmlns:a16="http://schemas.microsoft.com/office/drawing/2014/main" id="{E1A490B9-84C9-4864-8E0A-C4BF53BACB99}"/>
                  </a:ext>
                </a:extLst>
              </p:cNvPr>
              <p:cNvSpPr txBox="1"/>
              <p:nvPr/>
            </p:nvSpPr>
            <p:spPr>
              <a:xfrm>
                <a:off x="7638577" y="3107427"/>
                <a:ext cx="812442" cy="738664"/>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06</a:t>
                </a:r>
                <a:endParaRPr lang="zh-CN" altLang="en-US" sz="3000" dirty="0">
                  <a:solidFill>
                    <a:srgbClr val="C9AD03"/>
                  </a:solidFill>
                  <a:latin typeface="Impact" panose="020B0806030902050204" pitchFamily="34" charset="0"/>
                </a:endParaRPr>
              </a:p>
            </p:txBody>
          </p:sp>
        </p:grpSp>
      </p:grpSp>
      <p:sp>
        <p:nvSpPr>
          <p:cNvPr id="59" name="文本框 22">
            <a:extLst>
              <a:ext uri="{FF2B5EF4-FFF2-40B4-BE49-F238E27FC236}">
                <a16:creationId xmlns:a16="http://schemas.microsoft.com/office/drawing/2014/main" id="{2EA5B030-6412-46B9-8A84-6C5CB6FC0135}"/>
              </a:ext>
            </a:extLst>
          </p:cNvPr>
          <p:cNvSpPr txBox="1"/>
          <p:nvPr/>
        </p:nvSpPr>
        <p:spPr>
          <a:xfrm>
            <a:off x="4841392" y="3164319"/>
            <a:ext cx="2066177" cy="892552"/>
          </a:xfrm>
          <a:prstGeom prst="rect">
            <a:avLst/>
          </a:prstGeom>
          <a:noFill/>
        </p:spPr>
        <p:txBody>
          <a:bodyPr wrap="square" rtlCol="0">
            <a:spAutoFit/>
          </a:bodyPr>
          <a:lstStyle/>
          <a:p>
            <a:pPr marL="85725">
              <a:buSzPts val="1800"/>
            </a:pPr>
            <a:r>
              <a:rPr lang="en-US" sz="2100" dirty="0">
                <a:solidFill>
                  <a:schemeClr val="bg1"/>
                </a:solidFill>
                <a:latin typeface="Impact" panose="020B0806030902050204" pitchFamily="34" charset="0"/>
              </a:rPr>
              <a:t>Design</a:t>
            </a:r>
            <a:endParaRPr lang="en-US" altLang="zh-CN" sz="2100" dirty="0">
              <a:solidFill>
                <a:schemeClr val="bg1"/>
              </a:solidFill>
              <a:latin typeface="Impact" panose="020B0806030902050204" pitchFamily="34" charset="0"/>
            </a:endParaRPr>
          </a:p>
          <a:p>
            <a:pPr marL="85725">
              <a:spcBef>
                <a:spcPts val="1200"/>
              </a:spcBef>
              <a:buSzPts val="1800"/>
            </a:pPr>
            <a:r>
              <a:rPr lang="en-US" sz="2100" dirty="0">
                <a:solidFill>
                  <a:schemeClr val="bg1"/>
                </a:solidFill>
                <a:latin typeface="Impact" panose="020B0806030902050204" pitchFamily="34" charset="0"/>
              </a:rPr>
              <a:t> </a:t>
            </a:r>
          </a:p>
        </p:txBody>
      </p:sp>
      <p:sp>
        <p:nvSpPr>
          <p:cNvPr id="60" name="文本框 24">
            <a:extLst>
              <a:ext uri="{FF2B5EF4-FFF2-40B4-BE49-F238E27FC236}">
                <a16:creationId xmlns:a16="http://schemas.microsoft.com/office/drawing/2014/main" id="{D995D9C9-0664-4EF9-85DE-DFA0C44BC332}"/>
              </a:ext>
            </a:extLst>
          </p:cNvPr>
          <p:cNvSpPr txBox="1"/>
          <p:nvPr/>
        </p:nvSpPr>
        <p:spPr>
          <a:xfrm>
            <a:off x="6249983" y="4006291"/>
            <a:ext cx="1893531" cy="738664"/>
          </a:xfrm>
          <a:prstGeom prst="rect">
            <a:avLst/>
          </a:prstGeom>
          <a:noFill/>
        </p:spPr>
        <p:txBody>
          <a:bodyPr wrap="square" rtlCol="0">
            <a:spAutoFit/>
          </a:bodyPr>
          <a:lstStyle/>
          <a:p>
            <a:pPr marL="85725">
              <a:buSzPts val="1800"/>
            </a:pPr>
            <a:r>
              <a:rPr lang="en-US" sz="2100" dirty="0">
                <a:solidFill>
                  <a:schemeClr val="bg1"/>
                </a:solidFill>
                <a:latin typeface="Impact" panose="020B0806030902050204" pitchFamily="34" charset="0"/>
                <a:cs typeface="Calibri" panose="020F0502020204030204" pitchFamily="34" charset="0"/>
              </a:rPr>
              <a:t>Further Improvement</a:t>
            </a:r>
          </a:p>
        </p:txBody>
      </p:sp>
      <p:sp>
        <p:nvSpPr>
          <p:cNvPr id="62" name="文本框 22">
            <a:extLst>
              <a:ext uri="{FF2B5EF4-FFF2-40B4-BE49-F238E27FC236}">
                <a16:creationId xmlns:a16="http://schemas.microsoft.com/office/drawing/2014/main" id="{F541E196-E416-4ED3-B0AE-7076D74BA03D}"/>
              </a:ext>
            </a:extLst>
          </p:cNvPr>
          <p:cNvSpPr txBox="1"/>
          <p:nvPr/>
        </p:nvSpPr>
        <p:spPr>
          <a:xfrm>
            <a:off x="2019454" y="3111021"/>
            <a:ext cx="2192628" cy="738664"/>
          </a:xfrm>
          <a:prstGeom prst="rect">
            <a:avLst/>
          </a:prstGeom>
          <a:noFill/>
        </p:spPr>
        <p:txBody>
          <a:bodyPr wrap="square" rtlCol="0">
            <a:spAutoFit/>
          </a:bodyPr>
          <a:lstStyle/>
          <a:p>
            <a:pPr marL="85725">
              <a:buSzPts val="1800"/>
            </a:pPr>
            <a:r>
              <a:rPr lang="en-US" sz="2100" dirty="0">
                <a:solidFill>
                  <a:schemeClr val="bg1"/>
                </a:solidFill>
                <a:latin typeface="Impact" panose="020B0806030902050204" pitchFamily="34" charset="0"/>
              </a:rPr>
              <a:t>Data Preparation and EDA</a:t>
            </a:r>
          </a:p>
        </p:txBody>
      </p:sp>
      <p:sp>
        <p:nvSpPr>
          <p:cNvPr id="32" name="文本框 7">
            <a:extLst>
              <a:ext uri="{FF2B5EF4-FFF2-40B4-BE49-F238E27FC236}">
                <a16:creationId xmlns:a16="http://schemas.microsoft.com/office/drawing/2014/main" id="{573283BB-3BB4-471B-9D98-8018A0E28003}"/>
              </a:ext>
            </a:extLst>
          </p:cNvPr>
          <p:cNvSpPr txBox="1"/>
          <p:nvPr/>
        </p:nvSpPr>
        <p:spPr>
          <a:xfrm>
            <a:off x="3775244" y="4019121"/>
            <a:ext cx="2083319" cy="738664"/>
          </a:xfrm>
          <a:prstGeom prst="rect">
            <a:avLst/>
          </a:prstGeom>
          <a:noFill/>
        </p:spPr>
        <p:txBody>
          <a:bodyPr wrap="square" rtlCol="0">
            <a:spAutoFit/>
          </a:bodyPr>
          <a:lstStyle/>
          <a:p>
            <a:pPr marL="85725">
              <a:buSzPts val="1800"/>
            </a:pPr>
            <a:r>
              <a:rPr lang="en-US" sz="2100" dirty="0">
                <a:solidFill>
                  <a:schemeClr val="bg1"/>
                </a:solidFill>
                <a:latin typeface="Impact" panose="020B0806030902050204" pitchFamily="34" charset="0"/>
                <a:cs typeface="Calibri" panose="020F0502020204030204" pitchFamily="34" charset="0"/>
              </a:rPr>
              <a:t>Insights and Self Evaluation</a:t>
            </a:r>
          </a:p>
        </p:txBody>
      </p:sp>
      <p:sp>
        <p:nvSpPr>
          <p:cNvPr id="6" name="Rectangle 5">
            <a:extLst>
              <a:ext uri="{FF2B5EF4-FFF2-40B4-BE49-F238E27FC236}">
                <a16:creationId xmlns:a16="http://schemas.microsoft.com/office/drawing/2014/main" id="{90E3154F-C741-453B-9CC3-1377D3C20FF4}"/>
              </a:ext>
            </a:extLst>
          </p:cNvPr>
          <p:cNvSpPr/>
          <p:nvPr/>
        </p:nvSpPr>
        <p:spPr>
          <a:xfrm>
            <a:off x="2984875" y="2214985"/>
            <a:ext cx="1409360" cy="415498"/>
          </a:xfrm>
          <a:prstGeom prst="rect">
            <a:avLst/>
          </a:prstGeom>
        </p:spPr>
        <p:txBody>
          <a:bodyPr wrap="none">
            <a:spAutoFit/>
          </a:bodyPr>
          <a:lstStyle/>
          <a:p>
            <a:pPr lvl="0">
              <a:spcBef>
                <a:spcPts val="600"/>
              </a:spcBef>
              <a:spcAft>
                <a:spcPts val="600"/>
              </a:spcAft>
              <a:buSzPts val="1800"/>
            </a:pPr>
            <a:r>
              <a:rPr lang="en-US" sz="2100" dirty="0">
                <a:solidFill>
                  <a:schemeClr val="bg1"/>
                </a:solidFill>
                <a:latin typeface="Impact" panose="020B0806030902050204" pitchFamily="34" charset="0"/>
              </a:rPr>
              <a:t>Inspiration</a:t>
            </a:r>
          </a:p>
        </p:txBody>
      </p:sp>
      <p:sp>
        <p:nvSpPr>
          <p:cNvPr id="9" name="Rectangle 8">
            <a:extLst>
              <a:ext uri="{FF2B5EF4-FFF2-40B4-BE49-F238E27FC236}">
                <a16:creationId xmlns:a16="http://schemas.microsoft.com/office/drawing/2014/main" id="{EC13B2EE-21B8-49B9-8F0D-F47D261DFC46}"/>
              </a:ext>
            </a:extLst>
          </p:cNvPr>
          <p:cNvSpPr/>
          <p:nvPr/>
        </p:nvSpPr>
        <p:spPr>
          <a:xfrm>
            <a:off x="7003018" y="3119073"/>
            <a:ext cx="2047355" cy="415498"/>
          </a:xfrm>
          <a:prstGeom prst="rect">
            <a:avLst/>
          </a:prstGeom>
        </p:spPr>
        <p:txBody>
          <a:bodyPr wrap="none">
            <a:spAutoFit/>
          </a:bodyPr>
          <a:lstStyle/>
          <a:p>
            <a:pPr marL="85725" lvl="0">
              <a:buSzPts val="1800"/>
            </a:pPr>
            <a:r>
              <a:rPr lang="en-US" sz="2100" dirty="0">
                <a:solidFill>
                  <a:prstClr val="white"/>
                </a:solidFill>
                <a:latin typeface="Impact" panose="020B0806030902050204" pitchFamily="34" charset="0"/>
              </a:rPr>
              <a:t>Implementation</a:t>
            </a:r>
          </a:p>
        </p:txBody>
      </p:sp>
      <p:sp>
        <p:nvSpPr>
          <p:cNvPr id="37" name="椭圆 13">
            <a:extLst>
              <a:ext uri="{FF2B5EF4-FFF2-40B4-BE49-F238E27FC236}">
                <a16:creationId xmlns:a16="http://schemas.microsoft.com/office/drawing/2014/main" id="{4AA91B55-7BDA-47EC-9ED0-AC5D4362DD67}"/>
              </a:ext>
            </a:extLst>
          </p:cNvPr>
          <p:cNvSpPr/>
          <p:nvPr/>
        </p:nvSpPr>
        <p:spPr>
          <a:xfrm>
            <a:off x="3058630" y="4056871"/>
            <a:ext cx="637504" cy="637504"/>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8" name="椭圆 13">
            <a:extLst>
              <a:ext uri="{FF2B5EF4-FFF2-40B4-BE49-F238E27FC236}">
                <a16:creationId xmlns:a16="http://schemas.microsoft.com/office/drawing/2014/main" id="{10BD39C1-5E96-445B-BC50-D5C3F78BB4D7}"/>
              </a:ext>
            </a:extLst>
          </p:cNvPr>
          <p:cNvSpPr/>
          <p:nvPr/>
        </p:nvSpPr>
        <p:spPr>
          <a:xfrm>
            <a:off x="5612479" y="4035717"/>
            <a:ext cx="637504" cy="637504"/>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文本框 18">
            <a:extLst>
              <a:ext uri="{FF2B5EF4-FFF2-40B4-BE49-F238E27FC236}">
                <a16:creationId xmlns:a16="http://schemas.microsoft.com/office/drawing/2014/main" id="{497B7690-6B39-4244-A905-224BB92757E4}"/>
              </a:ext>
            </a:extLst>
          </p:cNvPr>
          <p:cNvSpPr txBox="1"/>
          <p:nvPr/>
        </p:nvSpPr>
        <p:spPr>
          <a:xfrm>
            <a:off x="3072716" y="4082707"/>
            <a:ext cx="609332" cy="553998"/>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07</a:t>
            </a:r>
            <a:endParaRPr lang="zh-CN" altLang="en-US" sz="3000" dirty="0">
              <a:solidFill>
                <a:srgbClr val="C9AD03"/>
              </a:solidFill>
              <a:latin typeface="Impact" panose="020B0806030902050204" pitchFamily="34" charset="0"/>
            </a:endParaRPr>
          </a:p>
        </p:txBody>
      </p:sp>
      <p:sp>
        <p:nvSpPr>
          <p:cNvPr id="39" name="文本框 18">
            <a:extLst>
              <a:ext uri="{FF2B5EF4-FFF2-40B4-BE49-F238E27FC236}">
                <a16:creationId xmlns:a16="http://schemas.microsoft.com/office/drawing/2014/main" id="{3D237558-E863-4BE3-B6D6-417B20334CE1}"/>
              </a:ext>
            </a:extLst>
          </p:cNvPr>
          <p:cNvSpPr txBox="1"/>
          <p:nvPr/>
        </p:nvSpPr>
        <p:spPr>
          <a:xfrm>
            <a:off x="5640651" y="4098624"/>
            <a:ext cx="609332" cy="553998"/>
          </a:xfrm>
          <a:prstGeom prst="rect">
            <a:avLst/>
          </a:prstGeom>
          <a:noFill/>
        </p:spPr>
        <p:txBody>
          <a:bodyPr wrap="square" rtlCol="0">
            <a:spAutoFit/>
          </a:bodyPr>
          <a:lstStyle/>
          <a:p>
            <a:pPr algn="ctr"/>
            <a:r>
              <a:rPr lang="en-US" altLang="zh-CN" sz="3000" dirty="0">
                <a:solidFill>
                  <a:srgbClr val="C9AD03"/>
                </a:solidFill>
                <a:latin typeface="Impact" panose="020B0806030902050204" pitchFamily="34" charset="0"/>
              </a:rPr>
              <a:t>08</a:t>
            </a:r>
            <a:endParaRPr lang="zh-CN" altLang="en-US" sz="3000" dirty="0">
              <a:solidFill>
                <a:srgbClr val="C9AD03"/>
              </a:solidFill>
              <a:latin typeface="Impact" panose="020B0806030902050204" pitchFamily="34" charset="0"/>
            </a:endParaRPr>
          </a:p>
        </p:txBody>
      </p:sp>
    </p:spTree>
    <p:extLst>
      <p:ext uri="{BB962C8B-B14F-4D97-AF65-F5344CB8AC3E}">
        <p14:creationId xmlns:p14="http://schemas.microsoft.com/office/powerpoint/2010/main" val="60290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18" y="0"/>
            <a:ext cx="2476141" cy="5143500"/>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剪去对角的矩形 5"/>
          <p:cNvSpPr/>
          <p:nvPr/>
        </p:nvSpPr>
        <p:spPr>
          <a:xfrm>
            <a:off x="481737" y="541083"/>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621423" y="502136"/>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08</a:t>
            </a:r>
            <a:endParaRPr lang="zh-CN" altLang="en-US" sz="4950" dirty="0">
              <a:solidFill>
                <a:srgbClr val="FCB80D"/>
              </a:solidFill>
              <a:latin typeface="Impact" panose="020B0806030902050204" pitchFamily="34" charset="0"/>
            </a:endParaRPr>
          </a:p>
        </p:txBody>
      </p:sp>
      <p:sp>
        <p:nvSpPr>
          <p:cNvPr id="8" name="文本框 7"/>
          <p:cNvSpPr txBox="1"/>
          <p:nvPr/>
        </p:nvSpPr>
        <p:spPr>
          <a:xfrm>
            <a:off x="32966" y="1874215"/>
            <a:ext cx="2732533" cy="1015663"/>
          </a:xfrm>
          <a:prstGeom prst="rect">
            <a:avLst/>
          </a:prstGeom>
          <a:noFill/>
        </p:spPr>
        <p:txBody>
          <a:bodyPr wrap="square" rtlCol="0">
            <a:spAutoFit/>
          </a:bodyPr>
          <a:lstStyle/>
          <a:p>
            <a:r>
              <a:rPr lang="en-US" sz="3000" dirty="0">
                <a:latin typeface="Impact" panose="020B0806030902050204" pitchFamily="34" charset="0"/>
              </a:rPr>
              <a:t>Further Improvement</a:t>
            </a:r>
            <a:endParaRPr lang="zh-CN" altLang="en-US" sz="3000" dirty="0">
              <a:latin typeface="Impact" panose="020B0806030902050204" pitchFamily="34" charset="0"/>
            </a:endParaRPr>
          </a:p>
        </p:txBody>
      </p:sp>
      <p:sp>
        <p:nvSpPr>
          <p:cNvPr id="3" name="Rectangle 2">
            <a:extLst>
              <a:ext uri="{FF2B5EF4-FFF2-40B4-BE49-F238E27FC236}">
                <a16:creationId xmlns:a16="http://schemas.microsoft.com/office/drawing/2014/main" id="{733CF761-93AE-4C73-B9C6-74F8BA47375E}"/>
              </a:ext>
            </a:extLst>
          </p:cNvPr>
          <p:cNvSpPr/>
          <p:nvPr/>
        </p:nvSpPr>
        <p:spPr>
          <a:xfrm>
            <a:off x="3156916" y="902822"/>
            <a:ext cx="5505347" cy="3785652"/>
          </a:xfrm>
          <a:prstGeom prst="rect">
            <a:avLst/>
          </a:prstGeom>
        </p:spPr>
        <p:txBody>
          <a:bodyPr wrap="square">
            <a:spAutoFit/>
          </a:bodyPr>
          <a:lstStyle/>
          <a:p>
            <a:endParaRPr lang="en-US" sz="1500" dirty="0">
              <a:solidFill>
                <a:schemeClr val="bg1"/>
              </a:solidFill>
            </a:endParaRPr>
          </a:p>
          <a:p>
            <a:pPr fontAlgn="base"/>
            <a:r>
              <a:rPr lang="en-US" sz="1500" dirty="0">
                <a:solidFill>
                  <a:schemeClr val="bg1"/>
                </a:solidFill>
              </a:rPr>
              <a:t>Add weight to the lines/connections of the network graph to define whether a connection between one actor/director and another is weak or strong</a:t>
            </a:r>
          </a:p>
          <a:p>
            <a:pPr marL="257175" indent="-257175" fontAlgn="base">
              <a:buFont typeface="Arial" panose="020B0604020202020204" pitchFamily="34" charset="0"/>
              <a:buChar char="•"/>
            </a:pPr>
            <a:r>
              <a:rPr lang="en-US" sz="1500" dirty="0">
                <a:solidFill>
                  <a:schemeClr val="bg1"/>
                </a:solidFill>
              </a:rPr>
              <a:t>When we have a weighted connection, we would then be able to filter the actor/directors by how strong of a tie he/she has</a:t>
            </a:r>
          </a:p>
          <a:p>
            <a:pPr marL="257175" indent="-257175" fontAlgn="base">
              <a:buFont typeface="Arial" panose="020B0604020202020204" pitchFamily="34" charset="0"/>
              <a:buChar char="•"/>
            </a:pPr>
            <a:endParaRPr lang="en-US" sz="1500" dirty="0">
              <a:solidFill>
                <a:schemeClr val="bg1"/>
              </a:solidFill>
            </a:endParaRPr>
          </a:p>
          <a:p>
            <a:pPr fontAlgn="base"/>
            <a:r>
              <a:rPr lang="en-US" sz="1500" dirty="0">
                <a:solidFill>
                  <a:schemeClr val="bg1"/>
                </a:solidFill>
              </a:rPr>
              <a:t>Update our dashboards so they are closer to present day</a:t>
            </a:r>
          </a:p>
          <a:p>
            <a:pPr marL="257175" indent="-257175" fontAlgn="base">
              <a:buFont typeface="Arial" panose="020B0604020202020204" pitchFamily="34" charset="0"/>
              <a:buChar char="•"/>
            </a:pPr>
            <a:r>
              <a:rPr lang="en-US" sz="1500" dirty="0">
                <a:solidFill>
                  <a:schemeClr val="bg1"/>
                </a:solidFill>
              </a:rPr>
              <a:t>We could collect more data for international movies across the globe, since most of our data comes from USA</a:t>
            </a:r>
          </a:p>
          <a:p>
            <a:pPr marL="257175" indent="-257175" fontAlgn="base">
              <a:buFont typeface="Arial" panose="020B0604020202020204" pitchFamily="34" charset="0"/>
              <a:buChar char="•"/>
            </a:pPr>
            <a:r>
              <a:rPr lang="en-US" sz="1500" dirty="0">
                <a:solidFill>
                  <a:schemeClr val="bg1"/>
                </a:solidFill>
              </a:rPr>
              <a:t>Gather recent movie data and IMDb ratings to evaluate whether some of our trends are still valid or if there are new conclusions forming</a:t>
            </a:r>
          </a:p>
          <a:p>
            <a:endParaRPr lang="en-US" sz="1500" dirty="0">
              <a:solidFill>
                <a:schemeClr val="bg1"/>
              </a:solidFill>
            </a:endParaRPr>
          </a:p>
          <a:p>
            <a:endParaRPr lang="en-US" sz="1500" dirty="0">
              <a:solidFill>
                <a:schemeClr val="bg1"/>
              </a:solidFill>
            </a:endParaRPr>
          </a:p>
        </p:txBody>
      </p:sp>
    </p:spTree>
    <p:extLst>
      <p:ext uri="{BB962C8B-B14F-4D97-AF65-F5344CB8AC3E}">
        <p14:creationId xmlns:p14="http://schemas.microsoft.com/office/powerpoint/2010/main" val="323310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solidFill>
                  <a:srgbClr val="C9AD03"/>
                </a:solidFill>
                <a:latin typeface="Impact" panose="020B0806030902050204" pitchFamily="34" charset="0"/>
              </a:rPr>
              <a:t>THANK YOU</a:t>
            </a:r>
            <a:endParaRPr lang="zh-CN" altLang="en-US" dirty="0">
              <a:solidFill>
                <a:srgbClr val="C9AD03"/>
              </a:solidFill>
              <a:latin typeface="Impact" panose="020B0806030902050204" pitchFamily="34" charset="0"/>
            </a:endParaRPr>
          </a:p>
        </p:txBody>
      </p:sp>
      <p:sp>
        <p:nvSpPr>
          <p:cNvPr id="3" name="副标题 2"/>
          <p:cNvSpPr>
            <a:spLocks noGrp="1"/>
          </p:cNvSpPr>
          <p:nvPr>
            <p:ph type="subTitle" idx="1"/>
          </p:nvPr>
        </p:nvSpPr>
        <p:spPr/>
        <p:txBody>
          <a:bodyPr/>
          <a:lstStyle/>
          <a:p>
            <a:endParaRPr lang="zh-CN" altLang="en-US"/>
          </a:p>
        </p:txBody>
      </p:sp>
      <p:cxnSp>
        <p:nvCxnSpPr>
          <p:cNvPr id="4" name="直接连接符 23">
            <a:extLst>
              <a:ext uri="{FF2B5EF4-FFF2-40B4-BE49-F238E27FC236}">
                <a16:creationId xmlns:a16="http://schemas.microsoft.com/office/drawing/2014/main" id="{6CC847AE-9FB3-47C7-BAD4-E092C2AEE96D}"/>
              </a:ext>
            </a:extLst>
          </p:cNvPr>
          <p:cNvCxnSpPr/>
          <p:nvPr/>
        </p:nvCxnSpPr>
        <p:spPr>
          <a:xfrm>
            <a:off x="3136900" y="2586945"/>
            <a:ext cx="29464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等腰三角形 26">
            <a:extLst>
              <a:ext uri="{FF2B5EF4-FFF2-40B4-BE49-F238E27FC236}">
                <a16:creationId xmlns:a16="http://schemas.microsoft.com/office/drawing/2014/main" id="{7F5BE00B-BCAC-470F-96C6-F31EDEB78605}"/>
              </a:ext>
            </a:extLst>
          </p:cNvPr>
          <p:cNvSpPr/>
          <p:nvPr/>
        </p:nvSpPr>
        <p:spPr>
          <a:xfrm rot="10800000">
            <a:off x="4425950" y="3160776"/>
            <a:ext cx="368300" cy="317500"/>
          </a:xfrm>
          <a:prstGeom prst="triangle">
            <a:avLst/>
          </a:prstGeom>
          <a:noFill/>
          <a:ln>
            <a:solidFill>
              <a:srgbClr val="FCB8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5" name="流程图: 过程 6">
            <a:extLst>
              <a:ext uri="{FF2B5EF4-FFF2-40B4-BE49-F238E27FC236}">
                <a16:creationId xmlns:a16="http://schemas.microsoft.com/office/drawing/2014/main" id="{768AA126-5A42-4796-8BE3-03B02041B7F0}"/>
              </a:ext>
            </a:extLst>
          </p:cNvPr>
          <p:cNvSpPr/>
          <p:nvPr/>
        </p:nvSpPr>
        <p:spPr>
          <a:xfrm>
            <a:off x="0" y="888165"/>
            <a:ext cx="8414084" cy="627814"/>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1" name="Google Shape;231;p39"/>
          <p:cNvSpPr txBox="1">
            <a:spLocks noGrp="1"/>
          </p:cNvSpPr>
          <p:nvPr>
            <p:ph type="title" idx="4294967295"/>
          </p:nvPr>
        </p:nvSpPr>
        <p:spPr>
          <a:xfrm>
            <a:off x="0" y="22505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9AD03"/>
                </a:solidFill>
                <a:latin typeface="Impact" panose="020B0806030902050204" pitchFamily="34" charset="0"/>
              </a:rPr>
              <a:t>Sources</a:t>
            </a:r>
            <a:endParaRPr dirty="0">
              <a:solidFill>
                <a:srgbClr val="C9AD03"/>
              </a:solidFill>
              <a:latin typeface="Impact" panose="020B0806030902050204" pitchFamily="34" charset="0"/>
            </a:endParaRPr>
          </a:p>
        </p:txBody>
      </p:sp>
      <p:sp>
        <p:nvSpPr>
          <p:cNvPr id="232" name="Google Shape;232;p39"/>
          <p:cNvSpPr txBox="1">
            <a:spLocks noGrp="1"/>
          </p:cNvSpPr>
          <p:nvPr>
            <p:ph type="body" idx="4294967295"/>
          </p:nvPr>
        </p:nvSpPr>
        <p:spPr>
          <a:xfrm>
            <a:off x="0" y="918077"/>
            <a:ext cx="8521700" cy="3416300"/>
          </a:xfrm>
          <a:prstGeom prst="rect">
            <a:avLst/>
          </a:prstGeom>
        </p:spPr>
        <p:txBody>
          <a:bodyPr spcFirstLastPara="1" wrap="square" lIns="91425" tIns="91425" rIns="91425" bIns="91425" anchor="t" anchorCtr="0">
            <a:noAutofit/>
          </a:bodyPr>
          <a:lstStyle/>
          <a:p>
            <a:pPr marL="152400" indent="0">
              <a:spcBef>
                <a:spcPts val="0"/>
              </a:spcBef>
              <a:buClr>
                <a:srgbClr val="2D3B45"/>
              </a:buClr>
              <a:buSzPts val="1200"/>
              <a:buNone/>
            </a:pPr>
            <a:r>
              <a:rPr lang="en-US" sz="1400" dirty="0">
                <a:solidFill>
                  <a:schemeClr val="bg1"/>
                </a:solidFill>
                <a:latin typeface="Lato"/>
                <a:ea typeface="Lato"/>
                <a:cs typeface="Lato"/>
                <a:sym typeface="Lato"/>
              </a:rPr>
              <a:t>Dataset from: </a:t>
            </a:r>
            <a:r>
              <a:rPr lang="fr-FR" altLang="zh-CN" sz="1400" dirty="0">
                <a:solidFill>
                  <a:schemeClr val="bg1"/>
                </a:solidFill>
                <a:hlinkClick r:id="rId3"/>
              </a:rPr>
              <a:t>https://data.world/data-society/imdb-5000-movie-dataset</a:t>
            </a:r>
            <a:endParaRPr lang="fr-FR" altLang="zh-CN" sz="1400" dirty="0">
              <a:solidFill>
                <a:schemeClr val="bg1"/>
              </a:solidFill>
            </a:endParaRPr>
          </a:p>
          <a:p>
            <a:pPr marL="152400" indent="0">
              <a:spcBef>
                <a:spcPts val="0"/>
              </a:spcBef>
              <a:buClr>
                <a:srgbClr val="2D3B45"/>
              </a:buClr>
              <a:buSzPts val="1200"/>
              <a:buNone/>
            </a:pPr>
            <a:endParaRPr lang="fr-FR" altLang="zh-CN" sz="1400" dirty="0">
              <a:solidFill>
                <a:schemeClr val="bg1"/>
              </a:solidFill>
            </a:endParaRPr>
          </a:p>
          <a:p>
            <a:pPr marL="152400" lvl="0" indent="0">
              <a:spcBef>
                <a:spcPts val="0"/>
              </a:spcBef>
              <a:buClr>
                <a:srgbClr val="2D3B45"/>
              </a:buClr>
              <a:buSzPts val="1200"/>
              <a:buNone/>
            </a:pPr>
            <a:r>
              <a:rPr lang="en-US" sz="1400" dirty="0">
                <a:solidFill>
                  <a:schemeClr val="bg1"/>
                </a:solidFill>
                <a:latin typeface="Lato"/>
                <a:ea typeface="Lato"/>
                <a:cs typeface="Lato"/>
                <a:sym typeface="Lato"/>
              </a:rPr>
              <a:t> </a:t>
            </a:r>
          </a:p>
        </p:txBody>
      </p:sp>
    </p:spTree>
    <p:extLst>
      <p:ext uri="{BB962C8B-B14F-4D97-AF65-F5344CB8AC3E}">
        <p14:creationId xmlns:p14="http://schemas.microsoft.com/office/powerpoint/2010/main" val="424118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19" y="0"/>
            <a:ext cx="3252377" cy="5143500"/>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剪去对角的矩形 5"/>
          <p:cNvSpPr/>
          <p:nvPr/>
        </p:nvSpPr>
        <p:spPr>
          <a:xfrm>
            <a:off x="481737" y="541083"/>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621423" y="502136"/>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01</a:t>
            </a:r>
            <a:endParaRPr lang="zh-CN" altLang="en-US" sz="4950" dirty="0">
              <a:solidFill>
                <a:srgbClr val="FCB80D"/>
              </a:solidFill>
              <a:latin typeface="Impact" panose="020B0806030902050204" pitchFamily="34" charset="0"/>
            </a:endParaRPr>
          </a:p>
        </p:txBody>
      </p:sp>
      <p:sp>
        <p:nvSpPr>
          <p:cNvPr id="8" name="文本框 7"/>
          <p:cNvSpPr txBox="1"/>
          <p:nvPr/>
        </p:nvSpPr>
        <p:spPr>
          <a:xfrm>
            <a:off x="184002" y="1874215"/>
            <a:ext cx="3029578" cy="1200329"/>
          </a:xfrm>
          <a:prstGeom prst="rect">
            <a:avLst/>
          </a:prstGeom>
          <a:noFill/>
        </p:spPr>
        <p:txBody>
          <a:bodyPr wrap="square" rtlCol="0">
            <a:spAutoFit/>
          </a:bodyPr>
          <a:lstStyle/>
          <a:p>
            <a:r>
              <a:rPr lang="en" sz="3600" dirty="0">
                <a:latin typeface="Impact" panose="020B0806030902050204" pitchFamily="34" charset="0"/>
              </a:rPr>
              <a:t>Overview and Motivation</a:t>
            </a:r>
            <a:endParaRPr lang="zh-CN" altLang="en-US" sz="3600" dirty="0">
              <a:latin typeface="Impact" panose="020B0806030902050204" pitchFamily="34" charset="0"/>
            </a:endParaRPr>
          </a:p>
        </p:txBody>
      </p:sp>
      <p:sp>
        <p:nvSpPr>
          <p:cNvPr id="9" name="矩形 8"/>
          <p:cNvSpPr/>
          <p:nvPr/>
        </p:nvSpPr>
        <p:spPr>
          <a:xfrm>
            <a:off x="3233216" y="318845"/>
            <a:ext cx="4800441" cy="1717078"/>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文本框 9"/>
          <p:cNvSpPr txBox="1"/>
          <p:nvPr/>
        </p:nvSpPr>
        <p:spPr>
          <a:xfrm>
            <a:off x="3372743" y="525220"/>
            <a:ext cx="4445742" cy="1615827"/>
          </a:xfrm>
          <a:prstGeom prst="rect">
            <a:avLst/>
          </a:prstGeom>
          <a:noFill/>
        </p:spPr>
        <p:txBody>
          <a:bodyPr wrap="square" rtlCol="0">
            <a:spAutoFit/>
          </a:bodyPr>
          <a:lstStyle/>
          <a:p>
            <a:pPr marL="257175" indent="-257175">
              <a:buClr>
                <a:schemeClr val="bg1"/>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We wanted to create a visualization that shines like the stars in Hollywood. To do this, we found a movie dataset that would allow us to visualize many different aspects of the movie industry. </a:t>
            </a:r>
          </a:p>
          <a:p>
            <a:endParaRPr lang="zh-CN" altLang="en-US" sz="1650" dirty="0">
              <a:solidFill>
                <a:schemeClr val="bg1"/>
              </a:solidFill>
              <a:latin typeface="Calibri" panose="020F0502020204030204" pitchFamily="34" charset="0"/>
              <a:cs typeface="Calibri" panose="020F0502020204030204" pitchFamily="34" charset="0"/>
            </a:endParaRPr>
          </a:p>
        </p:txBody>
      </p:sp>
      <p:sp>
        <p:nvSpPr>
          <p:cNvPr id="11" name="矩形 10"/>
          <p:cNvSpPr/>
          <p:nvPr/>
        </p:nvSpPr>
        <p:spPr>
          <a:xfrm>
            <a:off x="3825025" y="2289220"/>
            <a:ext cx="5318975" cy="285428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11"/>
          <p:cNvSpPr txBox="1"/>
          <p:nvPr/>
        </p:nvSpPr>
        <p:spPr>
          <a:xfrm>
            <a:off x="4034084" y="2400615"/>
            <a:ext cx="4900855" cy="2631490"/>
          </a:xfrm>
          <a:prstGeom prst="rect">
            <a:avLst/>
          </a:prstGeom>
          <a:noFill/>
        </p:spPr>
        <p:txBody>
          <a:bodyPr wrap="square" rtlCol="0">
            <a:spAutoFit/>
          </a:bodyPr>
          <a:lstStyle/>
          <a:p>
            <a:pPr>
              <a:buClr>
                <a:schemeClr val="bg1"/>
              </a:buClr>
            </a:pPr>
            <a:r>
              <a:rPr lang="en-US" altLang="zh-CN" sz="1500" dirty="0">
                <a:solidFill>
                  <a:schemeClr val="bg1"/>
                </a:solidFill>
              </a:rPr>
              <a:t>Our goals for our visualization were:</a:t>
            </a:r>
          </a:p>
          <a:p>
            <a:pPr marL="285750" indent="-285750">
              <a:buClr>
                <a:schemeClr val="bg1"/>
              </a:buClr>
              <a:buFont typeface="Arial" panose="020B0604020202020204" pitchFamily="34" charset="0"/>
              <a:buChar char="•"/>
            </a:pPr>
            <a:r>
              <a:rPr lang="en-US" altLang="zh-CN" sz="1500" dirty="0">
                <a:solidFill>
                  <a:schemeClr val="bg1"/>
                </a:solidFill>
              </a:rPr>
              <a:t>To determine if there is a relationship between a movie’s </a:t>
            </a:r>
            <a:r>
              <a:rPr lang="en-US" altLang="zh-CN" sz="1500" dirty="0">
                <a:solidFill>
                  <a:srgbClr val="C9AD03"/>
                </a:solidFill>
              </a:rPr>
              <a:t>IMDb ratings</a:t>
            </a:r>
            <a:r>
              <a:rPr lang="en-US" altLang="zh-CN" sz="1500" dirty="0">
                <a:solidFill>
                  <a:schemeClr val="bg1"/>
                </a:solidFill>
              </a:rPr>
              <a:t> and its </a:t>
            </a:r>
            <a:r>
              <a:rPr lang="en-US" altLang="zh-CN" sz="1500" dirty="0">
                <a:solidFill>
                  <a:srgbClr val="C9AD03"/>
                </a:solidFill>
              </a:rPr>
              <a:t>gross revenue</a:t>
            </a:r>
          </a:p>
          <a:p>
            <a:pPr marL="285750" indent="-285750">
              <a:buClr>
                <a:schemeClr val="bg1"/>
              </a:buClr>
              <a:buFont typeface="Arial" panose="020B0604020202020204" pitchFamily="34" charset="0"/>
              <a:buChar char="•"/>
            </a:pPr>
            <a:r>
              <a:rPr lang="en-US" altLang="zh-CN" sz="1500" dirty="0">
                <a:solidFill>
                  <a:schemeClr val="bg1"/>
                </a:solidFill>
              </a:rPr>
              <a:t>To look at how the </a:t>
            </a:r>
            <a:r>
              <a:rPr lang="en-US" altLang="zh-CN" sz="1500" dirty="0">
                <a:solidFill>
                  <a:srgbClr val="C9AD03"/>
                </a:solidFill>
              </a:rPr>
              <a:t>profitability</a:t>
            </a:r>
            <a:r>
              <a:rPr lang="en-US" altLang="zh-CN" sz="1500" dirty="0">
                <a:solidFill>
                  <a:schemeClr val="bg1"/>
                </a:solidFill>
              </a:rPr>
              <a:t> of the movie industry has changed over time</a:t>
            </a:r>
          </a:p>
          <a:p>
            <a:pPr marL="285750" indent="-285750">
              <a:buClr>
                <a:schemeClr val="bg1"/>
              </a:buClr>
              <a:buFont typeface="Arial" panose="020B0604020202020204" pitchFamily="34" charset="0"/>
              <a:buChar char="•"/>
            </a:pPr>
            <a:r>
              <a:rPr lang="en-US" altLang="zh-CN" sz="1500" dirty="0">
                <a:solidFill>
                  <a:schemeClr val="bg1"/>
                </a:solidFill>
              </a:rPr>
              <a:t>To explore the </a:t>
            </a:r>
            <a:r>
              <a:rPr lang="en-US" altLang="zh-CN" sz="1500" dirty="0">
                <a:solidFill>
                  <a:srgbClr val="C9AD03"/>
                </a:solidFill>
              </a:rPr>
              <a:t>connectedness</a:t>
            </a:r>
            <a:r>
              <a:rPr lang="en-US" altLang="zh-CN" sz="1500" dirty="0">
                <a:solidFill>
                  <a:schemeClr val="bg1"/>
                </a:solidFill>
              </a:rPr>
              <a:t> within the Hollywood director/actor network</a:t>
            </a:r>
          </a:p>
          <a:p>
            <a:pPr marL="285750" indent="-285750">
              <a:buClr>
                <a:schemeClr val="bg1"/>
              </a:buClr>
              <a:buFont typeface="Arial" panose="020B0604020202020204" pitchFamily="34" charset="0"/>
              <a:buChar char="•"/>
            </a:pPr>
            <a:r>
              <a:rPr lang="en-US" altLang="zh-CN" sz="1500" dirty="0">
                <a:solidFill>
                  <a:schemeClr val="bg1"/>
                </a:solidFill>
              </a:rPr>
              <a:t>To provide movie lovers with an </a:t>
            </a:r>
            <a:r>
              <a:rPr lang="en-US" altLang="zh-CN" sz="1500" dirty="0">
                <a:solidFill>
                  <a:srgbClr val="C9AD03"/>
                </a:solidFill>
              </a:rPr>
              <a:t>interactive</a:t>
            </a:r>
            <a:r>
              <a:rPr lang="en-US" altLang="zh-CN" sz="1500" dirty="0">
                <a:solidFill>
                  <a:schemeClr val="bg1"/>
                </a:solidFill>
              </a:rPr>
              <a:t> and useful </a:t>
            </a:r>
            <a:r>
              <a:rPr lang="en-US" altLang="zh-CN" sz="1500" dirty="0">
                <a:solidFill>
                  <a:srgbClr val="C9AD03"/>
                </a:solidFill>
              </a:rPr>
              <a:t>dashboard</a:t>
            </a:r>
            <a:r>
              <a:rPr lang="en-US" altLang="zh-CN" sz="1500" dirty="0">
                <a:solidFill>
                  <a:schemeClr val="bg1"/>
                </a:solidFill>
              </a:rPr>
              <a:t> experience that allows for seamless exploration into the history of the movie industry</a:t>
            </a:r>
          </a:p>
        </p:txBody>
      </p:sp>
    </p:spTree>
    <p:extLst>
      <p:ext uri="{BB962C8B-B14F-4D97-AF65-F5344CB8AC3E}">
        <p14:creationId xmlns:p14="http://schemas.microsoft.com/office/powerpoint/2010/main" val="153123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19" y="0"/>
            <a:ext cx="3252377" cy="5143500"/>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 name="剪去对角的矩形 5"/>
          <p:cNvSpPr/>
          <p:nvPr/>
        </p:nvSpPr>
        <p:spPr>
          <a:xfrm>
            <a:off x="481737" y="541083"/>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621423" y="502136"/>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02</a:t>
            </a:r>
            <a:endParaRPr lang="zh-CN" altLang="en-US" sz="4950" dirty="0">
              <a:solidFill>
                <a:srgbClr val="FCB80D"/>
              </a:solidFill>
              <a:latin typeface="Impact" panose="020B0806030902050204" pitchFamily="34" charset="0"/>
            </a:endParaRPr>
          </a:p>
        </p:txBody>
      </p:sp>
      <p:sp>
        <p:nvSpPr>
          <p:cNvPr id="8" name="文本框 7"/>
          <p:cNvSpPr txBox="1"/>
          <p:nvPr/>
        </p:nvSpPr>
        <p:spPr>
          <a:xfrm>
            <a:off x="184002" y="1874215"/>
            <a:ext cx="3029578" cy="1754326"/>
          </a:xfrm>
          <a:prstGeom prst="rect">
            <a:avLst/>
          </a:prstGeom>
          <a:noFill/>
        </p:spPr>
        <p:txBody>
          <a:bodyPr wrap="square" rtlCol="0">
            <a:spAutoFit/>
          </a:bodyPr>
          <a:lstStyle/>
          <a:p>
            <a:r>
              <a:rPr lang="en-US" sz="3600" dirty="0">
                <a:latin typeface="Impact" panose="020B0806030902050204" pitchFamily="34" charset="0"/>
              </a:rPr>
              <a:t>Related Work and Inspiration</a:t>
            </a:r>
            <a:endParaRPr lang="zh-CN" altLang="en-US" sz="3600" dirty="0">
              <a:latin typeface="Impact" panose="020B0806030902050204" pitchFamily="34" charset="0"/>
            </a:endParaRPr>
          </a:p>
        </p:txBody>
      </p:sp>
      <p:sp>
        <p:nvSpPr>
          <p:cNvPr id="10" name="文本框 9"/>
          <p:cNvSpPr txBox="1"/>
          <p:nvPr/>
        </p:nvSpPr>
        <p:spPr>
          <a:xfrm>
            <a:off x="3353266" y="427450"/>
            <a:ext cx="5587255" cy="4408899"/>
          </a:xfrm>
          <a:prstGeom prst="rect">
            <a:avLst/>
          </a:prstGeom>
          <a:noFill/>
        </p:spPr>
        <p:txBody>
          <a:bodyPr wrap="square" rtlCol="0">
            <a:spAutoFit/>
          </a:bodyPr>
          <a:lstStyle/>
          <a:p>
            <a:pPr marL="285750" indent="-285750">
              <a:buClr>
                <a:schemeClr val="accent4">
                  <a:lumMod val="60000"/>
                  <a:lumOff val="40000"/>
                </a:schemeClr>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Robert is an avid movie fan with a collection of over 1000 DVDs - ask him about it! He is always talking about it!</a:t>
            </a:r>
          </a:p>
          <a:p>
            <a:pPr marL="285750" indent="-285750">
              <a:buClr>
                <a:schemeClr val="accent4">
                  <a:lumMod val="60000"/>
                  <a:lumOff val="40000"/>
                </a:schemeClr>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The movie industry is one that has been around for over a hundred years, so there is a lot of data worth looking into</a:t>
            </a:r>
          </a:p>
          <a:p>
            <a:pPr marL="285750" lvl="3" indent="-285750">
              <a:buClr>
                <a:schemeClr val="accent4">
                  <a:lumMod val="60000"/>
                  <a:lumOff val="40000"/>
                </a:schemeClr>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It has always been a staple in entertainment, so it is interesting to see how it has continued to evolve over the years</a:t>
            </a:r>
          </a:p>
          <a:p>
            <a:pPr marL="285750" indent="-285750">
              <a:buClr>
                <a:schemeClr val="accent4">
                  <a:lumMod val="60000"/>
                  <a:lumOff val="40000"/>
                </a:schemeClr>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We also found inspiration in Tableau Public dashboards that have previously explored the movie industry and IMDb scores</a:t>
            </a:r>
          </a:p>
          <a:p>
            <a:pPr marL="285750" indent="-285750">
              <a:buClr>
                <a:schemeClr val="accent4">
                  <a:lumMod val="60000"/>
                  <a:lumOff val="40000"/>
                </a:schemeClr>
              </a:buClr>
              <a:buFont typeface="Arial" panose="020B0604020202020204" pitchFamily="34" charset="0"/>
              <a:buChar char="•"/>
            </a:pPr>
            <a:r>
              <a:rPr lang="en-US" sz="1650" dirty="0">
                <a:solidFill>
                  <a:schemeClr val="bg1"/>
                </a:solidFill>
                <a:latin typeface="Calibri" panose="020F0502020204030204" pitchFamily="34" charset="0"/>
                <a:ea typeface="Lato"/>
                <a:cs typeface="Calibri" panose="020F0502020204030204" pitchFamily="34" charset="0"/>
                <a:sym typeface="Lato"/>
              </a:rPr>
              <a:t>As everyone else can probably agree, we had a really great time working on Social Networks HW4 assignment where we analyzed how collaboration between producers and actors influences innovation in the film industry . We wanted to keep this going by performing some of our own film industry network analysis!</a:t>
            </a:r>
          </a:p>
          <a:p>
            <a:endParaRPr lang="zh-CN" altLang="en-US" sz="165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582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63319" cy="1363579"/>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文本框 2"/>
          <p:cNvSpPr txBox="1"/>
          <p:nvPr/>
        </p:nvSpPr>
        <p:spPr>
          <a:xfrm>
            <a:off x="2955701" y="298323"/>
            <a:ext cx="4242767" cy="646331"/>
          </a:xfrm>
          <a:prstGeom prst="rect">
            <a:avLst/>
          </a:prstGeom>
          <a:noFill/>
        </p:spPr>
        <p:txBody>
          <a:bodyPr wrap="square" rtlCol="0">
            <a:spAutoFit/>
          </a:bodyPr>
          <a:lstStyle/>
          <a:p>
            <a:pPr marL="85725">
              <a:spcBef>
                <a:spcPts val="1200"/>
              </a:spcBef>
              <a:buSzPts val="1800"/>
            </a:pPr>
            <a:r>
              <a:rPr lang="en-US" sz="3600" dirty="0">
                <a:latin typeface="Impact" panose="020B0806030902050204" pitchFamily="34" charset="0"/>
              </a:rPr>
              <a:t>Questions to Answer</a:t>
            </a:r>
          </a:p>
        </p:txBody>
      </p:sp>
      <p:sp>
        <p:nvSpPr>
          <p:cNvPr id="9" name="剪去对角的矩形 5">
            <a:extLst>
              <a:ext uri="{FF2B5EF4-FFF2-40B4-BE49-F238E27FC236}">
                <a16:creationId xmlns:a16="http://schemas.microsoft.com/office/drawing/2014/main" id="{D48D9A10-5FA8-4B38-8B9B-910C830FC741}"/>
              </a:ext>
            </a:extLst>
          </p:cNvPr>
          <p:cNvSpPr/>
          <p:nvPr/>
        </p:nvSpPr>
        <p:spPr>
          <a:xfrm>
            <a:off x="1619225" y="303664"/>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 name="文本框 4"/>
          <p:cNvSpPr txBox="1"/>
          <p:nvPr/>
        </p:nvSpPr>
        <p:spPr>
          <a:xfrm>
            <a:off x="1779919" y="295889"/>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03</a:t>
            </a:r>
            <a:endParaRPr lang="zh-CN" altLang="en-US" sz="4950" dirty="0">
              <a:solidFill>
                <a:srgbClr val="FCB80D"/>
              </a:solidFill>
              <a:latin typeface="Impact" panose="020B0806030902050204" pitchFamily="34" charset="0"/>
            </a:endParaRPr>
          </a:p>
        </p:txBody>
      </p:sp>
      <p:sp>
        <p:nvSpPr>
          <p:cNvPr id="11" name="Google Shape;168;p30">
            <a:extLst>
              <a:ext uri="{FF2B5EF4-FFF2-40B4-BE49-F238E27FC236}">
                <a16:creationId xmlns:a16="http://schemas.microsoft.com/office/drawing/2014/main" id="{5F592704-4E3A-4794-9FEF-F113099BC73E}"/>
              </a:ext>
            </a:extLst>
          </p:cNvPr>
          <p:cNvSpPr txBox="1">
            <a:spLocks/>
          </p:cNvSpPr>
          <p:nvPr/>
        </p:nvSpPr>
        <p:spPr>
          <a:xfrm>
            <a:off x="321360" y="1453633"/>
            <a:ext cx="8520600" cy="34164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ClrTx/>
              <a:buFont typeface="Arial" panose="020B0604020202020204" pitchFamily="34" charset="0"/>
              <a:buNone/>
            </a:pPr>
            <a:r>
              <a:rPr lang="en-US" sz="1200" dirty="0">
                <a:solidFill>
                  <a:srgbClr val="C9AD03"/>
                </a:solidFill>
                <a:latin typeface="Impact" panose="020B0806030902050204" pitchFamily="34" charset="0"/>
                <a:sym typeface="Lato"/>
              </a:rPr>
              <a:t>What questions are you trying to answer? </a:t>
            </a:r>
          </a:p>
          <a:p>
            <a:pPr marL="0"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How important is revenue in predicting IMDb scores and vice versa?</a:t>
            </a:r>
          </a:p>
          <a:p>
            <a:pPr marL="0"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What is the relationships between a movie’s budget and its gross revenue?</a:t>
            </a:r>
          </a:p>
          <a:p>
            <a:pPr marL="0"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How does the actor and director network influence movie revenue?</a:t>
            </a:r>
          </a:p>
          <a:p>
            <a:pPr marL="0"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How have IMDb scores for movies changed over time?</a:t>
            </a:r>
          </a:p>
          <a:p>
            <a:pPr marL="0" indent="-304800">
              <a:lnSpc>
                <a:spcPct val="100000"/>
              </a:lnSpc>
              <a:spcBef>
                <a:spcPts val="0"/>
              </a:spcBef>
              <a:buClr>
                <a:schemeClr val="accent4">
                  <a:lumMod val="75000"/>
                </a:schemeClr>
              </a:buClr>
              <a:buSzPts val="1200"/>
            </a:pPr>
            <a:endParaRPr lang="en-US" sz="1200" dirty="0">
              <a:solidFill>
                <a:schemeClr val="bg1"/>
              </a:solidFill>
              <a:latin typeface="Lato"/>
              <a:ea typeface="Lato"/>
              <a:cs typeface="Lato"/>
              <a:sym typeface="Lato"/>
            </a:endParaRPr>
          </a:p>
          <a:p>
            <a:pPr marL="0" indent="0">
              <a:lnSpc>
                <a:spcPct val="100000"/>
              </a:lnSpc>
              <a:spcBef>
                <a:spcPts val="0"/>
              </a:spcBef>
              <a:buClrTx/>
              <a:buFont typeface="Arial" panose="020B0604020202020204" pitchFamily="34" charset="0"/>
              <a:buNone/>
            </a:pPr>
            <a:r>
              <a:rPr lang="en-US" sz="1200" dirty="0">
                <a:solidFill>
                  <a:srgbClr val="C9AD03"/>
                </a:solidFill>
                <a:latin typeface="Impact" panose="020B0806030902050204" pitchFamily="34" charset="0"/>
                <a:ea typeface="Lato"/>
                <a:cs typeface="Lato"/>
                <a:sym typeface="Lato"/>
              </a:rPr>
              <a:t>How did these questions evolve over the course of the project? </a:t>
            </a:r>
          </a:p>
          <a:p>
            <a:pPr marL="342900" lvl="1"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We originally wanted to look just into IMDb scores and financial metrics, but we then determined that the social network might be related to IMDb scores and revenue as well, so we decided to explore more of how the actors’ and directors’ connectedness plays a role in revenue and budget.</a:t>
            </a:r>
          </a:p>
          <a:p>
            <a:pPr marL="342900" lvl="1" indent="-304800">
              <a:lnSpc>
                <a:spcPct val="100000"/>
              </a:lnSpc>
              <a:spcBef>
                <a:spcPts val="0"/>
              </a:spcBef>
              <a:buClr>
                <a:schemeClr val="accent4">
                  <a:lumMod val="75000"/>
                </a:schemeClr>
              </a:buClr>
              <a:buSzPts val="1200"/>
            </a:pPr>
            <a:r>
              <a:rPr lang="en-US" sz="1100" dirty="0">
                <a:solidFill>
                  <a:schemeClr val="bg1"/>
                </a:solidFill>
                <a:latin typeface="Lato"/>
                <a:ea typeface="Lato"/>
                <a:cs typeface="Lato"/>
                <a:sym typeface="Lato"/>
              </a:rPr>
              <a:t>According to movie industry standards, a movie must earn at least three times its budget in order to pay back all movie expenses. We determined that when we compare this measure to a movie’s budget, there is a difference in the number of movies that meet this standard now, compared with in the past.</a:t>
            </a:r>
          </a:p>
          <a:p>
            <a:pPr marL="342900" lvl="1" indent="-304800">
              <a:lnSpc>
                <a:spcPct val="100000"/>
              </a:lnSpc>
              <a:spcBef>
                <a:spcPts val="0"/>
              </a:spcBef>
              <a:buClr>
                <a:schemeClr val="accent4">
                  <a:lumMod val="75000"/>
                </a:schemeClr>
              </a:buClr>
              <a:buSzPts val="1200"/>
            </a:pPr>
            <a:endParaRPr lang="en-US" sz="1100" dirty="0">
              <a:solidFill>
                <a:schemeClr val="bg1"/>
              </a:solidFill>
              <a:latin typeface="Lato"/>
              <a:ea typeface="Lato"/>
              <a:cs typeface="Lato"/>
              <a:sym typeface="Lato"/>
            </a:endParaRPr>
          </a:p>
          <a:p>
            <a:pPr marL="0" indent="0">
              <a:lnSpc>
                <a:spcPct val="100000"/>
              </a:lnSpc>
              <a:spcBef>
                <a:spcPts val="0"/>
              </a:spcBef>
              <a:buClrTx/>
              <a:buFont typeface="Arial" panose="020B0604020202020204" pitchFamily="34" charset="0"/>
              <a:buNone/>
            </a:pPr>
            <a:r>
              <a:rPr lang="en-US" sz="1200" dirty="0">
                <a:solidFill>
                  <a:srgbClr val="C9AD03"/>
                </a:solidFill>
                <a:latin typeface="Impact" panose="020B0806030902050204" pitchFamily="34" charset="0"/>
                <a:ea typeface="Lato"/>
                <a:cs typeface="Lato"/>
                <a:sym typeface="Lato"/>
              </a:rPr>
              <a:t>What new questions did you consider in the course of your analysis?</a:t>
            </a:r>
          </a:p>
          <a:p>
            <a:pPr marL="342900" lvl="1" indent="-304800">
              <a:lnSpc>
                <a:spcPct val="100000"/>
              </a:lnSpc>
              <a:spcBef>
                <a:spcPts val="0"/>
              </a:spcBef>
              <a:buClr>
                <a:schemeClr val="accent4">
                  <a:lumMod val="75000"/>
                </a:schemeClr>
              </a:buClr>
              <a:buSzPts val="1200"/>
            </a:pPr>
            <a:r>
              <a:rPr lang="en-US" sz="1100" dirty="0">
                <a:solidFill>
                  <a:schemeClr val="bg1"/>
                </a:solidFill>
                <a:latin typeface="Lato"/>
                <a:sym typeface="Lato"/>
              </a:rPr>
              <a:t>How does a director’s degree centrality relate to his/her average gross revenue? Eigenvector centrality? Does a more central director have higher revenue on average?</a:t>
            </a:r>
          </a:p>
          <a:p>
            <a:pPr marL="342900" lvl="1" indent="-304800">
              <a:lnSpc>
                <a:spcPct val="100000"/>
              </a:lnSpc>
              <a:spcBef>
                <a:spcPts val="0"/>
              </a:spcBef>
              <a:buClr>
                <a:schemeClr val="accent4">
                  <a:lumMod val="75000"/>
                </a:schemeClr>
              </a:buClr>
              <a:buSzPts val="1200"/>
            </a:pPr>
            <a:r>
              <a:rPr lang="en-US" sz="1100" dirty="0">
                <a:solidFill>
                  <a:schemeClr val="bg1"/>
                </a:solidFill>
                <a:latin typeface="Lato"/>
                <a:sym typeface="Lato"/>
              </a:rPr>
              <a:t>Is there a trend in profitability over time for different movie genres?</a:t>
            </a:r>
          </a:p>
          <a:p>
            <a:pPr marL="342900" lvl="1" indent="-304800">
              <a:lnSpc>
                <a:spcPct val="100000"/>
              </a:lnSpc>
              <a:spcBef>
                <a:spcPts val="0"/>
              </a:spcBef>
              <a:buClr>
                <a:schemeClr val="accent4">
                  <a:lumMod val="75000"/>
                </a:schemeClr>
              </a:buClr>
              <a:buSzPts val="1200"/>
            </a:pPr>
            <a:r>
              <a:rPr lang="en-US" sz="1100" dirty="0">
                <a:solidFill>
                  <a:schemeClr val="bg1"/>
                </a:solidFill>
                <a:latin typeface="Lato"/>
                <a:sym typeface="Lato"/>
              </a:rPr>
              <a:t>How do movies that are rated differently (based on content) vary in their gross revenue?</a:t>
            </a:r>
          </a:p>
          <a:p>
            <a:pPr marL="0" indent="0">
              <a:lnSpc>
                <a:spcPct val="100000"/>
              </a:lnSpc>
              <a:spcBef>
                <a:spcPts val="0"/>
              </a:spcBef>
              <a:buClrTx/>
              <a:buFont typeface="Arial" panose="020B0604020202020204" pitchFamily="34" charset="0"/>
              <a:buNone/>
            </a:pPr>
            <a:endParaRPr lang="en-US" sz="1200" dirty="0">
              <a:solidFill>
                <a:schemeClr val="bg1"/>
              </a:solidFill>
              <a:latin typeface="Lato"/>
              <a:ea typeface="Lato"/>
              <a:cs typeface="Lato"/>
              <a:sym typeface="Lato"/>
            </a:endParaRPr>
          </a:p>
          <a:p>
            <a:pPr marL="0" indent="0">
              <a:lnSpc>
                <a:spcPct val="100000"/>
              </a:lnSpc>
              <a:spcBef>
                <a:spcPts val="1600"/>
              </a:spcBef>
              <a:spcAft>
                <a:spcPts val="1600"/>
              </a:spcAft>
              <a:buClrTx/>
              <a:buFont typeface="Arial" panose="020B0604020202020204" pitchFamily="34" charset="0"/>
              <a:buNone/>
            </a:pPr>
            <a:endParaRPr lang="en-US" sz="1200" dirty="0">
              <a:solidFill>
                <a:schemeClr val="bg1"/>
              </a:solidFill>
              <a:latin typeface="Lato"/>
              <a:ea typeface="Lato"/>
              <a:cs typeface="Lato"/>
              <a:sym typeface="Lato"/>
            </a:endParaRPr>
          </a:p>
        </p:txBody>
      </p:sp>
    </p:spTree>
    <p:extLst>
      <p:ext uri="{BB962C8B-B14F-4D97-AF65-F5344CB8AC3E}">
        <p14:creationId xmlns:p14="http://schemas.microsoft.com/office/powerpoint/2010/main" val="3701926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54638" y="54638"/>
            <a:ext cx="5143500" cy="5034224"/>
          </a:xfrm>
          <a:prstGeom prst="flowChartManualInpu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文本框 2"/>
          <p:cNvSpPr txBox="1"/>
          <p:nvPr/>
        </p:nvSpPr>
        <p:spPr>
          <a:xfrm>
            <a:off x="968851" y="1858767"/>
            <a:ext cx="2912042" cy="1962076"/>
          </a:xfrm>
          <a:prstGeom prst="rect">
            <a:avLst/>
          </a:prstGeom>
          <a:noFill/>
        </p:spPr>
        <p:txBody>
          <a:bodyPr wrap="square" rtlCol="0">
            <a:spAutoFit/>
          </a:bodyPr>
          <a:lstStyle/>
          <a:p>
            <a:pPr marL="85725">
              <a:buSzPts val="1800"/>
            </a:pPr>
            <a:r>
              <a:rPr lang="en-US" sz="4050" dirty="0">
                <a:latin typeface="Impact" panose="020B0806030902050204" pitchFamily="34" charset="0"/>
              </a:rPr>
              <a:t>Data Preparation and EDA</a:t>
            </a:r>
          </a:p>
        </p:txBody>
      </p:sp>
      <p:sp>
        <p:nvSpPr>
          <p:cNvPr id="8" name="剪去对角的矩形 5">
            <a:extLst>
              <a:ext uri="{FF2B5EF4-FFF2-40B4-BE49-F238E27FC236}">
                <a16:creationId xmlns:a16="http://schemas.microsoft.com/office/drawing/2014/main" id="{93EF215F-D4B0-40D9-AE1B-3D06937234EC}"/>
              </a:ext>
            </a:extLst>
          </p:cNvPr>
          <p:cNvSpPr/>
          <p:nvPr/>
        </p:nvSpPr>
        <p:spPr>
          <a:xfrm>
            <a:off x="1072166" y="533359"/>
            <a:ext cx="1217054" cy="792050"/>
          </a:xfrm>
          <a:prstGeom prst="snip2Diag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 name="文本框 3"/>
          <p:cNvSpPr txBox="1"/>
          <p:nvPr/>
        </p:nvSpPr>
        <p:spPr>
          <a:xfrm>
            <a:off x="1212224" y="513885"/>
            <a:ext cx="936938" cy="854080"/>
          </a:xfrm>
          <a:prstGeom prst="rect">
            <a:avLst/>
          </a:prstGeom>
          <a:noFill/>
        </p:spPr>
        <p:txBody>
          <a:bodyPr wrap="square" rtlCol="0">
            <a:spAutoFit/>
          </a:bodyPr>
          <a:lstStyle/>
          <a:p>
            <a:pPr algn="ctr"/>
            <a:r>
              <a:rPr lang="en-US" altLang="zh-CN" sz="4950" dirty="0">
                <a:solidFill>
                  <a:srgbClr val="FCB80D"/>
                </a:solidFill>
                <a:latin typeface="Impact" panose="020B0806030902050204" pitchFamily="34" charset="0"/>
              </a:rPr>
              <a:t>04</a:t>
            </a:r>
            <a:endParaRPr lang="zh-CN" altLang="en-US" sz="4950" dirty="0">
              <a:solidFill>
                <a:srgbClr val="FCB80D"/>
              </a:solidFill>
              <a:latin typeface="Impact" panose="020B0806030902050204" pitchFamily="34" charset="0"/>
            </a:endParaRPr>
          </a:p>
        </p:txBody>
      </p:sp>
    </p:spTree>
    <p:extLst>
      <p:ext uri="{BB962C8B-B14F-4D97-AF65-F5344CB8AC3E}">
        <p14:creationId xmlns:p14="http://schemas.microsoft.com/office/powerpoint/2010/main" val="178719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4">
            <a:extLst>
              <a:ext uri="{FF2B5EF4-FFF2-40B4-BE49-F238E27FC236}">
                <a16:creationId xmlns:a16="http://schemas.microsoft.com/office/drawing/2014/main" id="{F4FC4034-24AB-49EA-A51E-CCFB91B2ECC6}"/>
              </a:ext>
            </a:extLst>
          </p:cNvPr>
          <p:cNvSpPr>
            <a:spLocks noEditPoints="1" noChangeArrowheads="1"/>
          </p:cNvSpPr>
          <p:nvPr/>
        </p:nvSpPr>
        <p:spPr bwMode="auto">
          <a:xfrm>
            <a:off x="228820" y="1056559"/>
            <a:ext cx="327100" cy="239153"/>
          </a:xfrm>
          <a:custGeom>
            <a:avLst/>
            <a:gdLst>
              <a:gd name="T0" fmla="*/ 852 w 1012"/>
              <a:gd name="T1" fmla="*/ 0 h 738"/>
              <a:gd name="T2" fmla="*/ 892 w 1012"/>
              <a:gd name="T3" fmla="*/ 14 h 738"/>
              <a:gd name="T4" fmla="*/ 921 w 1012"/>
              <a:gd name="T5" fmla="*/ 46 h 738"/>
              <a:gd name="T6" fmla="*/ 927 w 1012"/>
              <a:gd name="T7" fmla="*/ 494 h 738"/>
              <a:gd name="T8" fmla="*/ 921 w 1012"/>
              <a:gd name="T9" fmla="*/ 520 h 738"/>
              <a:gd name="T10" fmla="*/ 900 w 1012"/>
              <a:gd name="T11" fmla="*/ 551 h 738"/>
              <a:gd name="T12" fmla="*/ 868 w 1012"/>
              <a:gd name="T13" fmla="*/ 567 h 738"/>
              <a:gd name="T14" fmla="*/ 0 w 1012"/>
              <a:gd name="T15" fmla="*/ 738 h 738"/>
              <a:gd name="T16" fmla="*/ 134 w 1012"/>
              <a:gd name="T17" fmla="*/ 567 h 738"/>
              <a:gd name="T18" fmla="*/ 112 w 1012"/>
              <a:gd name="T19" fmla="*/ 557 h 738"/>
              <a:gd name="T20" fmla="*/ 89 w 1012"/>
              <a:gd name="T21" fmla="*/ 530 h 738"/>
              <a:gd name="T22" fmla="*/ 79 w 1012"/>
              <a:gd name="T23" fmla="*/ 494 h 738"/>
              <a:gd name="T24" fmla="*/ 81 w 1012"/>
              <a:gd name="T25" fmla="*/ 61 h 738"/>
              <a:gd name="T26" fmla="*/ 101 w 1012"/>
              <a:gd name="T27" fmla="*/ 22 h 738"/>
              <a:gd name="T28" fmla="*/ 140 w 1012"/>
              <a:gd name="T29" fmla="*/ 2 h 738"/>
              <a:gd name="T30" fmla="*/ 583 w 1012"/>
              <a:gd name="T31" fmla="*/ 152 h 738"/>
              <a:gd name="T32" fmla="*/ 583 w 1012"/>
              <a:gd name="T33" fmla="*/ 185 h 738"/>
              <a:gd name="T34" fmla="*/ 583 w 1012"/>
              <a:gd name="T35" fmla="*/ 233 h 738"/>
              <a:gd name="T36" fmla="*/ 602 w 1012"/>
              <a:gd name="T37" fmla="*/ 233 h 738"/>
              <a:gd name="T38" fmla="*/ 602 w 1012"/>
              <a:gd name="T39" fmla="*/ 185 h 738"/>
              <a:gd name="T40" fmla="*/ 602 w 1012"/>
              <a:gd name="T41" fmla="*/ 152 h 738"/>
              <a:gd name="T42" fmla="*/ 634 w 1012"/>
              <a:gd name="T43" fmla="*/ 168 h 738"/>
              <a:gd name="T44" fmla="*/ 634 w 1012"/>
              <a:gd name="T45" fmla="*/ 201 h 738"/>
              <a:gd name="T46" fmla="*/ 650 w 1012"/>
              <a:gd name="T47" fmla="*/ 256 h 738"/>
              <a:gd name="T48" fmla="*/ 667 w 1012"/>
              <a:gd name="T49" fmla="*/ 201 h 738"/>
              <a:gd name="T50" fmla="*/ 683 w 1012"/>
              <a:gd name="T51" fmla="*/ 233 h 738"/>
              <a:gd name="T52" fmla="*/ 699 w 1012"/>
              <a:gd name="T53" fmla="*/ 233 h 738"/>
              <a:gd name="T54" fmla="*/ 732 w 1012"/>
              <a:gd name="T55" fmla="*/ 217 h 738"/>
              <a:gd name="T56" fmla="*/ 732 w 1012"/>
              <a:gd name="T57" fmla="*/ 274 h 738"/>
              <a:gd name="T58" fmla="*/ 748 w 1012"/>
              <a:gd name="T59" fmla="*/ 233 h 738"/>
              <a:gd name="T60" fmla="*/ 780 w 1012"/>
              <a:gd name="T61" fmla="*/ 250 h 738"/>
              <a:gd name="T62" fmla="*/ 764 w 1012"/>
              <a:gd name="T63" fmla="*/ 217 h 738"/>
              <a:gd name="T64" fmla="*/ 732 w 1012"/>
              <a:gd name="T65" fmla="*/ 201 h 738"/>
              <a:gd name="T66" fmla="*/ 683 w 1012"/>
              <a:gd name="T67" fmla="*/ 201 h 738"/>
              <a:gd name="T68" fmla="*/ 650 w 1012"/>
              <a:gd name="T69" fmla="*/ 185 h 738"/>
              <a:gd name="T70" fmla="*/ 650 w 1012"/>
              <a:gd name="T71" fmla="*/ 152 h 738"/>
              <a:gd name="T72" fmla="*/ 618 w 1012"/>
              <a:gd name="T73" fmla="*/ 136 h 738"/>
              <a:gd name="T74" fmla="*/ 583 w 1012"/>
              <a:gd name="T75" fmla="*/ 152 h 738"/>
              <a:gd name="T76" fmla="*/ 764 w 1012"/>
              <a:gd name="T77" fmla="*/ 435 h 738"/>
              <a:gd name="T78" fmla="*/ 780 w 1012"/>
              <a:gd name="T79" fmla="*/ 341 h 738"/>
              <a:gd name="T80" fmla="*/ 780 w 1012"/>
              <a:gd name="T81" fmla="*/ 250 h 738"/>
              <a:gd name="T82" fmla="*/ 764 w 1012"/>
              <a:gd name="T83" fmla="*/ 384 h 738"/>
              <a:gd name="T84" fmla="*/ 624 w 1012"/>
              <a:gd name="T85" fmla="*/ 435 h 738"/>
              <a:gd name="T86" fmla="*/ 608 w 1012"/>
              <a:gd name="T87" fmla="*/ 368 h 738"/>
              <a:gd name="T88" fmla="*/ 575 w 1012"/>
              <a:gd name="T89" fmla="*/ 333 h 738"/>
              <a:gd name="T90" fmla="*/ 559 w 1012"/>
              <a:gd name="T91" fmla="*/ 301 h 738"/>
              <a:gd name="T92" fmla="*/ 567 w 1012"/>
              <a:gd name="T93" fmla="*/ 264 h 738"/>
              <a:gd name="T94" fmla="*/ 526 w 1012"/>
              <a:gd name="T95" fmla="*/ 264 h 738"/>
              <a:gd name="T96" fmla="*/ 543 w 1012"/>
              <a:gd name="T97" fmla="*/ 317 h 738"/>
              <a:gd name="T98" fmla="*/ 575 w 1012"/>
              <a:gd name="T99" fmla="*/ 333 h 738"/>
              <a:gd name="T100" fmla="*/ 591 w 1012"/>
              <a:gd name="T101" fmla="*/ 402 h 738"/>
              <a:gd name="T102" fmla="*/ 624 w 1012"/>
              <a:gd name="T103" fmla="*/ 435 h 738"/>
              <a:gd name="T104" fmla="*/ 748 w 1012"/>
              <a:gd name="T105" fmla="*/ 435 h 738"/>
              <a:gd name="T106" fmla="*/ 567 w 1012"/>
              <a:gd name="T107" fmla="*/ 280 h 738"/>
              <a:gd name="T108" fmla="*/ 602 w 1012"/>
              <a:gd name="T109" fmla="*/ 303 h 738"/>
              <a:gd name="T110" fmla="*/ 583 w 1012"/>
              <a:gd name="T111" fmla="*/ 264 h 738"/>
              <a:gd name="T112" fmla="*/ 449 w 1012"/>
              <a:gd name="T113" fmla="*/ 620 h 738"/>
              <a:gd name="T114" fmla="*/ 557 w 1012"/>
              <a:gd name="T115" fmla="*/ 620 h 738"/>
              <a:gd name="T116" fmla="*/ 150 w 1012"/>
              <a:gd name="T117" fmla="*/ 79 h 738"/>
              <a:gd name="T118" fmla="*/ 856 w 1012"/>
              <a:gd name="T119" fmla="*/ 79 h 7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2"/>
              <a:gd name="T181" fmla="*/ 0 h 738"/>
              <a:gd name="T182" fmla="*/ 1012 w 1012"/>
              <a:gd name="T183" fmla="*/ 738 h 7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2" h="738">
                <a:moveTo>
                  <a:pt x="154" y="0"/>
                </a:moveTo>
                <a:lnTo>
                  <a:pt x="852" y="0"/>
                </a:lnTo>
                <a:lnTo>
                  <a:pt x="852" y="0"/>
                </a:lnTo>
                <a:lnTo>
                  <a:pt x="866" y="2"/>
                </a:lnTo>
                <a:lnTo>
                  <a:pt x="880" y="6"/>
                </a:lnTo>
                <a:lnTo>
                  <a:pt x="892" y="14"/>
                </a:lnTo>
                <a:lnTo>
                  <a:pt x="904" y="22"/>
                </a:lnTo>
                <a:lnTo>
                  <a:pt x="913" y="34"/>
                </a:lnTo>
                <a:lnTo>
                  <a:pt x="921" y="46"/>
                </a:lnTo>
                <a:lnTo>
                  <a:pt x="925" y="61"/>
                </a:lnTo>
                <a:lnTo>
                  <a:pt x="927" y="75"/>
                </a:lnTo>
                <a:lnTo>
                  <a:pt x="927" y="494"/>
                </a:lnTo>
                <a:lnTo>
                  <a:pt x="927" y="494"/>
                </a:lnTo>
                <a:lnTo>
                  <a:pt x="925" y="508"/>
                </a:lnTo>
                <a:lnTo>
                  <a:pt x="921" y="520"/>
                </a:lnTo>
                <a:lnTo>
                  <a:pt x="917" y="532"/>
                </a:lnTo>
                <a:lnTo>
                  <a:pt x="908" y="543"/>
                </a:lnTo>
                <a:lnTo>
                  <a:pt x="900" y="551"/>
                </a:lnTo>
                <a:lnTo>
                  <a:pt x="890" y="559"/>
                </a:lnTo>
                <a:lnTo>
                  <a:pt x="880" y="565"/>
                </a:lnTo>
                <a:lnTo>
                  <a:pt x="868" y="567"/>
                </a:lnTo>
                <a:lnTo>
                  <a:pt x="1012" y="673"/>
                </a:lnTo>
                <a:lnTo>
                  <a:pt x="1012" y="738"/>
                </a:lnTo>
                <a:lnTo>
                  <a:pt x="0" y="738"/>
                </a:lnTo>
                <a:lnTo>
                  <a:pt x="0" y="673"/>
                </a:lnTo>
                <a:lnTo>
                  <a:pt x="134" y="567"/>
                </a:lnTo>
                <a:lnTo>
                  <a:pt x="134" y="567"/>
                </a:lnTo>
                <a:lnTo>
                  <a:pt x="134" y="567"/>
                </a:lnTo>
                <a:lnTo>
                  <a:pt x="124" y="563"/>
                </a:lnTo>
                <a:lnTo>
                  <a:pt x="112" y="557"/>
                </a:lnTo>
                <a:lnTo>
                  <a:pt x="103" y="549"/>
                </a:lnTo>
                <a:lnTo>
                  <a:pt x="95" y="540"/>
                </a:lnTo>
                <a:lnTo>
                  <a:pt x="89" y="530"/>
                </a:lnTo>
                <a:lnTo>
                  <a:pt x="83" y="518"/>
                </a:lnTo>
                <a:lnTo>
                  <a:pt x="81" y="508"/>
                </a:lnTo>
                <a:lnTo>
                  <a:pt x="79" y="494"/>
                </a:lnTo>
                <a:lnTo>
                  <a:pt x="79" y="75"/>
                </a:lnTo>
                <a:lnTo>
                  <a:pt x="79" y="75"/>
                </a:lnTo>
                <a:lnTo>
                  <a:pt x="81" y="61"/>
                </a:lnTo>
                <a:lnTo>
                  <a:pt x="85" y="46"/>
                </a:lnTo>
                <a:lnTo>
                  <a:pt x="93" y="34"/>
                </a:lnTo>
                <a:lnTo>
                  <a:pt x="101" y="22"/>
                </a:lnTo>
                <a:lnTo>
                  <a:pt x="114" y="14"/>
                </a:lnTo>
                <a:lnTo>
                  <a:pt x="126" y="6"/>
                </a:lnTo>
                <a:lnTo>
                  <a:pt x="140" y="2"/>
                </a:lnTo>
                <a:lnTo>
                  <a:pt x="154" y="0"/>
                </a:lnTo>
                <a:lnTo>
                  <a:pt x="154" y="0"/>
                </a:lnTo>
                <a:close/>
                <a:moveTo>
                  <a:pt x="583" y="152"/>
                </a:moveTo>
                <a:lnTo>
                  <a:pt x="583" y="168"/>
                </a:lnTo>
                <a:lnTo>
                  <a:pt x="583" y="168"/>
                </a:lnTo>
                <a:lnTo>
                  <a:pt x="583" y="185"/>
                </a:lnTo>
                <a:lnTo>
                  <a:pt x="583" y="201"/>
                </a:lnTo>
                <a:lnTo>
                  <a:pt x="583" y="217"/>
                </a:lnTo>
                <a:lnTo>
                  <a:pt x="583" y="233"/>
                </a:lnTo>
                <a:lnTo>
                  <a:pt x="583" y="250"/>
                </a:lnTo>
                <a:lnTo>
                  <a:pt x="602" y="250"/>
                </a:lnTo>
                <a:lnTo>
                  <a:pt x="602" y="233"/>
                </a:lnTo>
                <a:lnTo>
                  <a:pt x="602" y="217"/>
                </a:lnTo>
                <a:lnTo>
                  <a:pt x="602" y="201"/>
                </a:lnTo>
                <a:lnTo>
                  <a:pt x="602" y="185"/>
                </a:lnTo>
                <a:lnTo>
                  <a:pt x="602" y="168"/>
                </a:lnTo>
                <a:lnTo>
                  <a:pt x="602" y="168"/>
                </a:lnTo>
                <a:lnTo>
                  <a:pt x="602" y="152"/>
                </a:lnTo>
                <a:lnTo>
                  <a:pt x="618" y="152"/>
                </a:lnTo>
                <a:lnTo>
                  <a:pt x="634" y="152"/>
                </a:lnTo>
                <a:lnTo>
                  <a:pt x="634" y="168"/>
                </a:lnTo>
                <a:lnTo>
                  <a:pt x="634" y="168"/>
                </a:lnTo>
                <a:lnTo>
                  <a:pt x="634" y="185"/>
                </a:lnTo>
                <a:lnTo>
                  <a:pt x="634" y="201"/>
                </a:lnTo>
                <a:lnTo>
                  <a:pt x="634" y="217"/>
                </a:lnTo>
                <a:lnTo>
                  <a:pt x="634" y="256"/>
                </a:lnTo>
                <a:lnTo>
                  <a:pt x="650" y="256"/>
                </a:lnTo>
                <a:lnTo>
                  <a:pt x="650" y="217"/>
                </a:lnTo>
                <a:lnTo>
                  <a:pt x="650" y="201"/>
                </a:lnTo>
                <a:lnTo>
                  <a:pt x="667" y="201"/>
                </a:lnTo>
                <a:lnTo>
                  <a:pt x="683" y="201"/>
                </a:lnTo>
                <a:lnTo>
                  <a:pt x="683" y="217"/>
                </a:lnTo>
                <a:lnTo>
                  <a:pt x="683" y="233"/>
                </a:lnTo>
                <a:lnTo>
                  <a:pt x="683" y="262"/>
                </a:lnTo>
                <a:lnTo>
                  <a:pt x="699" y="262"/>
                </a:lnTo>
                <a:lnTo>
                  <a:pt x="699" y="233"/>
                </a:lnTo>
                <a:lnTo>
                  <a:pt x="699" y="217"/>
                </a:lnTo>
                <a:lnTo>
                  <a:pt x="715" y="217"/>
                </a:lnTo>
                <a:lnTo>
                  <a:pt x="732" y="217"/>
                </a:lnTo>
                <a:lnTo>
                  <a:pt x="732" y="233"/>
                </a:lnTo>
                <a:lnTo>
                  <a:pt x="732" y="250"/>
                </a:lnTo>
                <a:lnTo>
                  <a:pt x="732" y="274"/>
                </a:lnTo>
                <a:lnTo>
                  <a:pt x="748" y="274"/>
                </a:lnTo>
                <a:lnTo>
                  <a:pt x="748" y="250"/>
                </a:lnTo>
                <a:lnTo>
                  <a:pt x="748" y="233"/>
                </a:lnTo>
                <a:lnTo>
                  <a:pt x="764" y="233"/>
                </a:lnTo>
                <a:lnTo>
                  <a:pt x="764" y="250"/>
                </a:lnTo>
                <a:lnTo>
                  <a:pt x="780" y="250"/>
                </a:lnTo>
                <a:lnTo>
                  <a:pt x="780" y="233"/>
                </a:lnTo>
                <a:lnTo>
                  <a:pt x="764" y="233"/>
                </a:lnTo>
                <a:lnTo>
                  <a:pt x="764" y="217"/>
                </a:lnTo>
                <a:lnTo>
                  <a:pt x="748" y="217"/>
                </a:lnTo>
                <a:lnTo>
                  <a:pt x="732" y="217"/>
                </a:lnTo>
                <a:lnTo>
                  <a:pt x="732" y="201"/>
                </a:lnTo>
                <a:lnTo>
                  <a:pt x="715" y="201"/>
                </a:lnTo>
                <a:lnTo>
                  <a:pt x="699" y="201"/>
                </a:lnTo>
                <a:lnTo>
                  <a:pt x="683" y="201"/>
                </a:lnTo>
                <a:lnTo>
                  <a:pt x="683" y="185"/>
                </a:lnTo>
                <a:lnTo>
                  <a:pt x="667" y="185"/>
                </a:lnTo>
                <a:lnTo>
                  <a:pt x="650" y="185"/>
                </a:lnTo>
                <a:lnTo>
                  <a:pt x="650" y="168"/>
                </a:lnTo>
                <a:lnTo>
                  <a:pt x="650" y="168"/>
                </a:lnTo>
                <a:lnTo>
                  <a:pt x="650" y="152"/>
                </a:lnTo>
                <a:lnTo>
                  <a:pt x="634" y="152"/>
                </a:lnTo>
                <a:lnTo>
                  <a:pt x="634" y="136"/>
                </a:lnTo>
                <a:lnTo>
                  <a:pt x="618" y="136"/>
                </a:lnTo>
                <a:lnTo>
                  <a:pt x="602" y="136"/>
                </a:lnTo>
                <a:lnTo>
                  <a:pt x="602" y="152"/>
                </a:lnTo>
                <a:lnTo>
                  <a:pt x="583" y="152"/>
                </a:lnTo>
                <a:lnTo>
                  <a:pt x="583" y="152"/>
                </a:lnTo>
                <a:close/>
                <a:moveTo>
                  <a:pt x="748" y="435"/>
                </a:moveTo>
                <a:lnTo>
                  <a:pt x="764" y="435"/>
                </a:lnTo>
                <a:lnTo>
                  <a:pt x="764" y="384"/>
                </a:lnTo>
                <a:lnTo>
                  <a:pt x="780" y="384"/>
                </a:lnTo>
                <a:lnTo>
                  <a:pt x="780" y="341"/>
                </a:lnTo>
                <a:lnTo>
                  <a:pt x="797" y="341"/>
                </a:lnTo>
                <a:lnTo>
                  <a:pt x="797" y="250"/>
                </a:lnTo>
                <a:lnTo>
                  <a:pt x="780" y="250"/>
                </a:lnTo>
                <a:lnTo>
                  <a:pt x="780" y="341"/>
                </a:lnTo>
                <a:lnTo>
                  <a:pt x="764" y="341"/>
                </a:lnTo>
                <a:lnTo>
                  <a:pt x="764" y="384"/>
                </a:lnTo>
                <a:lnTo>
                  <a:pt x="748" y="384"/>
                </a:lnTo>
                <a:lnTo>
                  <a:pt x="748" y="435"/>
                </a:lnTo>
                <a:lnTo>
                  <a:pt x="624" y="435"/>
                </a:lnTo>
                <a:lnTo>
                  <a:pt x="624" y="402"/>
                </a:lnTo>
                <a:lnTo>
                  <a:pt x="608" y="402"/>
                </a:lnTo>
                <a:lnTo>
                  <a:pt x="608" y="368"/>
                </a:lnTo>
                <a:lnTo>
                  <a:pt x="591" y="368"/>
                </a:lnTo>
                <a:lnTo>
                  <a:pt x="591" y="333"/>
                </a:lnTo>
                <a:lnTo>
                  <a:pt x="575" y="333"/>
                </a:lnTo>
                <a:lnTo>
                  <a:pt x="575" y="317"/>
                </a:lnTo>
                <a:lnTo>
                  <a:pt x="559" y="317"/>
                </a:lnTo>
                <a:lnTo>
                  <a:pt x="559" y="301"/>
                </a:lnTo>
                <a:lnTo>
                  <a:pt x="543" y="301"/>
                </a:lnTo>
                <a:lnTo>
                  <a:pt x="543" y="264"/>
                </a:lnTo>
                <a:lnTo>
                  <a:pt x="567" y="264"/>
                </a:lnTo>
                <a:lnTo>
                  <a:pt x="567" y="248"/>
                </a:lnTo>
                <a:lnTo>
                  <a:pt x="526" y="248"/>
                </a:lnTo>
                <a:lnTo>
                  <a:pt x="526" y="264"/>
                </a:lnTo>
                <a:lnTo>
                  <a:pt x="526" y="301"/>
                </a:lnTo>
                <a:lnTo>
                  <a:pt x="543" y="301"/>
                </a:lnTo>
                <a:lnTo>
                  <a:pt x="543" y="317"/>
                </a:lnTo>
                <a:lnTo>
                  <a:pt x="559" y="317"/>
                </a:lnTo>
                <a:lnTo>
                  <a:pt x="559" y="333"/>
                </a:lnTo>
                <a:lnTo>
                  <a:pt x="575" y="333"/>
                </a:lnTo>
                <a:lnTo>
                  <a:pt x="575" y="368"/>
                </a:lnTo>
                <a:lnTo>
                  <a:pt x="591" y="368"/>
                </a:lnTo>
                <a:lnTo>
                  <a:pt x="591" y="402"/>
                </a:lnTo>
                <a:lnTo>
                  <a:pt x="608" y="402"/>
                </a:lnTo>
                <a:lnTo>
                  <a:pt x="608" y="435"/>
                </a:lnTo>
                <a:lnTo>
                  <a:pt x="624" y="435"/>
                </a:lnTo>
                <a:lnTo>
                  <a:pt x="624" y="451"/>
                </a:lnTo>
                <a:lnTo>
                  <a:pt x="748" y="451"/>
                </a:lnTo>
                <a:lnTo>
                  <a:pt x="748" y="435"/>
                </a:lnTo>
                <a:lnTo>
                  <a:pt x="748" y="435"/>
                </a:lnTo>
                <a:close/>
                <a:moveTo>
                  <a:pt x="567" y="264"/>
                </a:moveTo>
                <a:lnTo>
                  <a:pt x="567" y="280"/>
                </a:lnTo>
                <a:lnTo>
                  <a:pt x="583" y="280"/>
                </a:lnTo>
                <a:lnTo>
                  <a:pt x="583" y="303"/>
                </a:lnTo>
                <a:lnTo>
                  <a:pt x="602" y="303"/>
                </a:lnTo>
                <a:lnTo>
                  <a:pt x="602" y="250"/>
                </a:lnTo>
                <a:lnTo>
                  <a:pt x="583" y="250"/>
                </a:lnTo>
                <a:lnTo>
                  <a:pt x="583" y="264"/>
                </a:lnTo>
                <a:lnTo>
                  <a:pt x="567" y="264"/>
                </a:lnTo>
                <a:lnTo>
                  <a:pt x="567" y="264"/>
                </a:lnTo>
                <a:close/>
                <a:moveTo>
                  <a:pt x="449" y="620"/>
                </a:moveTo>
                <a:lnTo>
                  <a:pt x="416" y="683"/>
                </a:lnTo>
                <a:lnTo>
                  <a:pt x="593" y="683"/>
                </a:lnTo>
                <a:lnTo>
                  <a:pt x="557" y="620"/>
                </a:lnTo>
                <a:lnTo>
                  <a:pt x="449" y="620"/>
                </a:lnTo>
                <a:lnTo>
                  <a:pt x="449" y="620"/>
                </a:lnTo>
                <a:close/>
                <a:moveTo>
                  <a:pt x="150" y="79"/>
                </a:moveTo>
                <a:lnTo>
                  <a:pt x="150" y="506"/>
                </a:lnTo>
                <a:lnTo>
                  <a:pt x="856" y="506"/>
                </a:lnTo>
                <a:lnTo>
                  <a:pt x="856" y="79"/>
                </a:lnTo>
                <a:lnTo>
                  <a:pt x="150" y="79"/>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1348">
              <a:latin typeface="Impact" charset="0"/>
              <a:ea typeface="微软雅黑" charset="0"/>
              <a:sym typeface="Impact" charset="0"/>
            </a:endParaRPr>
          </a:p>
        </p:txBody>
      </p:sp>
      <p:sp>
        <p:nvSpPr>
          <p:cNvPr id="25" name="流程图: 过程 5">
            <a:extLst>
              <a:ext uri="{FF2B5EF4-FFF2-40B4-BE49-F238E27FC236}">
                <a16:creationId xmlns:a16="http://schemas.microsoft.com/office/drawing/2014/main" id="{00DE438D-5BF1-4764-89C0-8F55046DF7F0}"/>
              </a:ext>
            </a:extLst>
          </p:cNvPr>
          <p:cNvSpPr/>
          <p:nvPr/>
        </p:nvSpPr>
        <p:spPr>
          <a:xfrm>
            <a:off x="768699" y="946484"/>
            <a:ext cx="8375301" cy="2269957"/>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ltLang="zh-CN" sz="1500" dirty="0">
              <a:solidFill>
                <a:srgbClr val="C9AD03"/>
              </a:solidFill>
              <a:latin typeface="Impact" panose="020B0806030902050204" pitchFamily="34" charset="0"/>
            </a:endParaRPr>
          </a:p>
          <a:p>
            <a:r>
              <a:rPr lang="fr-FR" altLang="zh-CN" sz="1500" dirty="0">
                <a:solidFill>
                  <a:srgbClr val="C9AD03"/>
                </a:solidFill>
                <a:latin typeface="Impact" panose="020B0806030902050204" pitchFamily="34" charset="0"/>
              </a:rPr>
              <a:t>Source</a:t>
            </a:r>
            <a:r>
              <a:rPr lang="fr-FR" altLang="zh-CN" sz="1500" dirty="0">
                <a:latin typeface="Impact" panose="020B0806030902050204" pitchFamily="34" charset="0"/>
              </a:rPr>
              <a:t> </a:t>
            </a:r>
            <a:r>
              <a:rPr lang="fr-FR" altLang="zh-CN" sz="1500" dirty="0"/>
              <a:t>- </a:t>
            </a:r>
            <a:r>
              <a:rPr lang="fr-FR" altLang="zh-CN" sz="1050" dirty="0"/>
              <a:t>https://data.world/data-society/imdb-5000-movie-dataset</a:t>
            </a:r>
          </a:p>
          <a:p>
            <a:pPr lvl="2"/>
            <a:endParaRPr lang="en-US" sz="1100" dirty="0"/>
          </a:p>
          <a:p>
            <a:pPr lvl="2"/>
            <a:r>
              <a:rPr lang="en-US" sz="1200" dirty="0"/>
              <a:t>Our data comes from </a:t>
            </a:r>
            <a:r>
              <a:rPr lang="en-US" sz="1200" dirty="0" err="1"/>
              <a:t>data.world</a:t>
            </a:r>
            <a:r>
              <a:rPr lang="en-US" sz="1200" dirty="0"/>
              <a:t>, and contains 5,043 observations and 28 variables, with each observation representing a movie with various characteristics</a:t>
            </a:r>
          </a:p>
          <a:p>
            <a:pPr marL="171450" lvl="4" indent="-171450">
              <a:buClr>
                <a:srgbClr val="C9AD03"/>
              </a:buClr>
              <a:buFont typeface="Arial" panose="020B0604020202020204" pitchFamily="34" charset="0"/>
              <a:buChar char="•"/>
            </a:pPr>
            <a:r>
              <a:rPr lang="en-US" sz="1200" dirty="0"/>
              <a:t>IMDb score</a:t>
            </a:r>
          </a:p>
          <a:p>
            <a:pPr marL="171450" lvl="4" indent="-171450">
              <a:buClr>
                <a:srgbClr val="C9AD03"/>
              </a:buClr>
              <a:buFont typeface="Arial" panose="020B0604020202020204" pitchFamily="34" charset="0"/>
              <a:buChar char="•"/>
            </a:pPr>
            <a:r>
              <a:rPr lang="en-US" sz="1200" dirty="0"/>
              <a:t>Director name</a:t>
            </a:r>
          </a:p>
          <a:p>
            <a:pPr marL="171450" lvl="4" indent="-171450">
              <a:buClr>
                <a:srgbClr val="C9AD03"/>
              </a:buClr>
              <a:buFont typeface="Arial" panose="020B0604020202020204" pitchFamily="34" charset="0"/>
              <a:buChar char="•"/>
            </a:pPr>
            <a:r>
              <a:rPr lang="en-US" sz="1200" dirty="0"/>
              <a:t>Top 3 actors in the film</a:t>
            </a:r>
          </a:p>
          <a:p>
            <a:pPr marL="171450" lvl="4" indent="-171450">
              <a:buClr>
                <a:srgbClr val="C9AD03"/>
              </a:buClr>
              <a:buFont typeface="Arial" panose="020B0604020202020204" pitchFamily="34" charset="0"/>
              <a:buChar char="•"/>
            </a:pPr>
            <a:r>
              <a:rPr lang="en-US" sz="1200" dirty="0"/>
              <a:t>Year created</a:t>
            </a:r>
          </a:p>
          <a:p>
            <a:pPr marL="171450" lvl="4" indent="-171450">
              <a:buClr>
                <a:srgbClr val="C9AD03"/>
              </a:buClr>
              <a:buFont typeface="Arial" panose="020B0604020202020204" pitchFamily="34" charset="0"/>
              <a:buChar char="•"/>
            </a:pPr>
            <a:r>
              <a:rPr lang="en-US" sz="1200" dirty="0"/>
              <a:t>Facebook likes for director and actors</a:t>
            </a:r>
          </a:p>
          <a:p>
            <a:pPr marL="171450" lvl="4" indent="-171450">
              <a:buClr>
                <a:srgbClr val="C9AD03"/>
              </a:buClr>
              <a:buFont typeface="Arial" panose="020B0604020202020204" pitchFamily="34" charset="0"/>
              <a:buChar char="•"/>
            </a:pPr>
            <a:r>
              <a:rPr lang="en-US" sz="1200" dirty="0"/>
              <a:t>Film gross revenue and budget</a:t>
            </a:r>
          </a:p>
          <a:p>
            <a:pPr marL="171450" lvl="4" indent="-171450">
              <a:buClr>
                <a:srgbClr val="C9AD03"/>
              </a:buClr>
              <a:buFont typeface="Arial" panose="020B0604020202020204" pitchFamily="34" charset="0"/>
              <a:buChar char="•"/>
            </a:pPr>
            <a:r>
              <a:rPr lang="en-US" sz="1200" dirty="0"/>
              <a:t>Movie genre</a:t>
            </a:r>
          </a:p>
          <a:p>
            <a:pPr lvl="2"/>
            <a:endParaRPr lang="en-US" sz="1100" dirty="0"/>
          </a:p>
          <a:p>
            <a:pPr lvl="2"/>
            <a:endParaRPr lang="zh-CN" altLang="en-US" sz="1100" dirty="0"/>
          </a:p>
        </p:txBody>
      </p:sp>
      <p:sp>
        <p:nvSpPr>
          <p:cNvPr id="26" name="矩形 1">
            <a:extLst>
              <a:ext uri="{FF2B5EF4-FFF2-40B4-BE49-F238E27FC236}">
                <a16:creationId xmlns:a16="http://schemas.microsoft.com/office/drawing/2014/main" id="{3BF0E07B-DA1F-4CE3-A2DF-30AF86C8CC46}"/>
              </a:ext>
            </a:extLst>
          </p:cNvPr>
          <p:cNvSpPr/>
          <p:nvPr/>
        </p:nvSpPr>
        <p:spPr>
          <a:xfrm>
            <a:off x="0" y="1"/>
            <a:ext cx="9144000" cy="776234"/>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50" dirty="0">
                <a:solidFill>
                  <a:prstClr val="black"/>
                </a:solidFill>
                <a:latin typeface="Impact" panose="020B0806030902050204" pitchFamily="34" charset="0"/>
              </a:rPr>
              <a:t>  Data Preparation</a:t>
            </a:r>
            <a:endParaRPr lang="zh-CN" altLang="en-US" sz="1050" dirty="0"/>
          </a:p>
        </p:txBody>
      </p:sp>
      <p:sp>
        <p:nvSpPr>
          <p:cNvPr id="5" name="Freeform 8">
            <a:extLst>
              <a:ext uri="{FF2B5EF4-FFF2-40B4-BE49-F238E27FC236}">
                <a16:creationId xmlns:a16="http://schemas.microsoft.com/office/drawing/2014/main" id="{2287C037-8B9C-49AA-88B9-A9958149224F}"/>
              </a:ext>
            </a:extLst>
          </p:cNvPr>
          <p:cNvSpPr>
            <a:spLocks noEditPoints="1" noChangeArrowheads="1"/>
          </p:cNvSpPr>
          <p:nvPr/>
        </p:nvSpPr>
        <p:spPr bwMode="auto">
          <a:xfrm>
            <a:off x="194876" y="3487056"/>
            <a:ext cx="394988" cy="268469"/>
          </a:xfrm>
          <a:custGeom>
            <a:avLst/>
            <a:gdLst>
              <a:gd name="T0" fmla="*/ 210 w 873"/>
              <a:gd name="T1" fmla="*/ 561 h 709"/>
              <a:gd name="T2" fmla="*/ 238 w 873"/>
              <a:gd name="T3" fmla="*/ 516 h 709"/>
              <a:gd name="T4" fmla="*/ 687 w 873"/>
              <a:gd name="T5" fmla="*/ 330 h 709"/>
              <a:gd name="T6" fmla="*/ 724 w 873"/>
              <a:gd name="T7" fmla="*/ 388 h 709"/>
              <a:gd name="T8" fmla="*/ 659 w 873"/>
              <a:gd name="T9" fmla="*/ 448 h 709"/>
              <a:gd name="T10" fmla="*/ 657 w 873"/>
              <a:gd name="T11" fmla="*/ 396 h 709"/>
              <a:gd name="T12" fmla="*/ 642 w 873"/>
              <a:gd name="T13" fmla="*/ 349 h 709"/>
              <a:gd name="T14" fmla="*/ 629 w 873"/>
              <a:gd name="T15" fmla="*/ 242 h 709"/>
              <a:gd name="T16" fmla="*/ 659 w 873"/>
              <a:gd name="T17" fmla="*/ 225 h 709"/>
              <a:gd name="T18" fmla="*/ 749 w 873"/>
              <a:gd name="T19" fmla="*/ 251 h 709"/>
              <a:gd name="T20" fmla="*/ 818 w 873"/>
              <a:gd name="T21" fmla="*/ 261 h 709"/>
              <a:gd name="T22" fmla="*/ 848 w 873"/>
              <a:gd name="T23" fmla="*/ 221 h 709"/>
              <a:gd name="T24" fmla="*/ 871 w 873"/>
              <a:gd name="T25" fmla="*/ 227 h 709"/>
              <a:gd name="T26" fmla="*/ 811 w 873"/>
              <a:gd name="T27" fmla="*/ 289 h 709"/>
              <a:gd name="T28" fmla="*/ 741 w 873"/>
              <a:gd name="T29" fmla="*/ 274 h 709"/>
              <a:gd name="T30" fmla="*/ 687 w 873"/>
              <a:gd name="T31" fmla="*/ 253 h 709"/>
              <a:gd name="T32" fmla="*/ 651 w 873"/>
              <a:gd name="T33" fmla="*/ 257 h 709"/>
              <a:gd name="T34" fmla="*/ 614 w 873"/>
              <a:gd name="T35" fmla="*/ 276 h 709"/>
              <a:gd name="T36" fmla="*/ 749 w 873"/>
              <a:gd name="T37" fmla="*/ 338 h 709"/>
              <a:gd name="T38" fmla="*/ 717 w 873"/>
              <a:gd name="T39" fmla="*/ 437 h 709"/>
              <a:gd name="T40" fmla="*/ 636 w 873"/>
              <a:gd name="T41" fmla="*/ 473 h 709"/>
              <a:gd name="T42" fmla="*/ 554 w 873"/>
              <a:gd name="T43" fmla="*/ 437 h 709"/>
              <a:gd name="T44" fmla="*/ 522 w 873"/>
              <a:gd name="T45" fmla="*/ 349 h 709"/>
              <a:gd name="T46" fmla="*/ 512 w 873"/>
              <a:gd name="T47" fmla="*/ 597 h 709"/>
              <a:gd name="T48" fmla="*/ 587 w 873"/>
              <a:gd name="T49" fmla="*/ 700 h 709"/>
              <a:gd name="T50" fmla="*/ 649 w 873"/>
              <a:gd name="T51" fmla="*/ 709 h 709"/>
              <a:gd name="T52" fmla="*/ 751 w 873"/>
              <a:gd name="T53" fmla="*/ 632 h 709"/>
              <a:gd name="T54" fmla="*/ 544 w 873"/>
              <a:gd name="T55" fmla="*/ 336 h 709"/>
              <a:gd name="T56" fmla="*/ 621 w 873"/>
              <a:gd name="T57" fmla="*/ 353 h 709"/>
              <a:gd name="T58" fmla="*/ 617 w 873"/>
              <a:gd name="T59" fmla="*/ 407 h 709"/>
              <a:gd name="T60" fmla="*/ 595 w 873"/>
              <a:gd name="T61" fmla="*/ 439 h 709"/>
              <a:gd name="T62" fmla="*/ 544 w 873"/>
              <a:gd name="T63" fmla="*/ 368 h 709"/>
              <a:gd name="T64" fmla="*/ 334 w 873"/>
              <a:gd name="T65" fmla="*/ 103 h 709"/>
              <a:gd name="T66" fmla="*/ 325 w 873"/>
              <a:gd name="T67" fmla="*/ 174 h 709"/>
              <a:gd name="T68" fmla="*/ 259 w 873"/>
              <a:gd name="T69" fmla="*/ 212 h 709"/>
              <a:gd name="T70" fmla="*/ 184 w 873"/>
              <a:gd name="T71" fmla="*/ 163 h 709"/>
              <a:gd name="T72" fmla="*/ 165 w 873"/>
              <a:gd name="T73" fmla="*/ 161 h 709"/>
              <a:gd name="T74" fmla="*/ 141 w 873"/>
              <a:gd name="T75" fmla="*/ 231 h 709"/>
              <a:gd name="T76" fmla="*/ 107 w 873"/>
              <a:gd name="T77" fmla="*/ 210 h 709"/>
              <a:gd name="T78" fmla="*/ 139 w 873"/>
              <a:gd name="T79" fmla="*/ 112 h 709"/>
              <a:gd name="T80" fmla="*/ 229 w 873"/>
              <a:gd name="T81" fmla="*/ 69 h 709"/>
              <a:gd name="T82" fmla="*/ 396 w 873"/>
              <a:gd name="T83" fmla="*/ 97 h 709"/>
              <a:gd name="T84" fmla="*/ 334 w 873"/>
              <a:gd name="T85" fmla="*/ 103 h 709"/>
              <a:gd name="T86" fmla="*/ 270 w 873"/>
              <a:gd name="T87" fmla="*/ 234 h 709"/>
              <a:gd name="T88" fmla="*/ 370 w 873"/>
              <a:gd name="T89" fmla="*/ 216 h 709"/>
              <a:gd name="T90" fmla="*/ 407 w 873"/>
              <a:gd name="T91" fmla="*/ 133 h 709"/>
              <a:gd name="T92" fmla="*/ 347 w 873"/>
              <a:gd name="T93" fmla="*/ 195 h 709"/>
              <a:gd name="T94" fmla="*/ 210 w 873"/>
              <a:gd name="T95" fmla="*/ 221 h 709"/>
              <a:gd name="T96" fmla="*/ 407 w 873"/>
              <a:gd name="T97" fmla="*/ 422 h 709"/>
              <a:gd name="T98" fmla="*/ 432 w 873"/>
              <a:gd name="T99" fmla="*/ 416 h 709"/>
              <a:gd name="T100" fmla="*/ 349 w 873"/>
              <a:gd name="T101" fmla="*/ 251 h 709"/>
              <a:gd name="T102" fmla="*/ 26 w 873"/>
              <a:gd name="T103" fmla="*/ 30 h 709"/>
              <a:gd name="T104" fmla="*/ 0 w 873"/>
              <a:gd name="T105" fmla="*/ 398 h 709"/>
              <a:gd name="T106" fmla="*/ 26 w 873"/>
              <a:gd name="T107" fmla="*/ 467 h 709"/>
              <a:gd name="T108" fmla="*/ 473 w 873"/>
              <a:gd name="T109" fmla="*/ 448 h 709"/>
              <a:gd name="T110" fmla="*/ 60 w 873"/>
              <a:gd name="T111" fmla="*/ 435 h 709"/>
              <a:gd name="T112" fmla="*/ 47 w 873"/>
              <a:gd name="T113" fmla="*/ 99 h 709"/>
              <a:gd name="T114" fmla="*/ 60 w 873"/>
              <a:gd name="T115" fmla="*/ 62 h 709"/>
              <a:gd name="T116" fmla="*/ 674 w 873"/>
              <a:gd name="T117" fmla="*/ 47 h 709"/>
              <a:gd name="T118" fmla="*/ 709 w 873"/>
              <a:gd name="T119" fmla="*/ 69 h 709"/>
              <a:gd name="T120" fmla="*/ 743 w 873"/>
              <a:gd name="T121" fmla="*/ 208 h 709"/>
              <a:gd name="T122" fmla="*/ 758 w 873"/>
              <a:gd name="T123" fmla="*/ 60 h 709"/>
              <a:gd name="T124" fmla="*/ 691 w 873"/>
              <a:gd name="T125" fmla="*/ 2 h 7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73"/>
              <a:gd name="T190" fmla="*/ 0 h 709"/>
              <a:gd name="T191" fmla="*/ 873 w 873"/>
              <a:gd name="T192" fmla="*/ 709 h 7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73" h="709">
                <a:moveTo>
                  <a:pt x="257" y="514"/>
                </a:moveTo>
                <a:lnTo>
                  <a:pt x="473" y="514"/>
                </a:lnTo>
                <a:lnTo>
                  <a:pt x="473" y="578"/>
                </a:lnTo>
                <a:lnTo>
                  <a:pt x="210" y="578"/>
                </a:lnTo>
                <a:lnTo>
                  <a:pt x="210" y="561"/>
                </a:lnTo>
                <a:lnTo>
                  <a:pt x="210" y="561"/>
                </a:lnTo>
                <a:lnTo>
                  <a:pt x="210" y="550"/>
                </a:lnTo>
                <a:lnTo>
                  <a:pt x="214" y="542"/>
                </a:lnTo>
                <a:lnTo>
                  <a:pt x="218" y="533"/>
                </a:lnTo>
                <a:lnTo>
                  <a:pt x="223" y="527"/>
                </a:lnTo>
                <a:lnTo>
                  <a:pt x="231" y="520"/>
                </a:lnTo>
                <a:lnTo>
                  <a:pt x="238" y="516"/>
                </a:lnTo>
                <a:lnTo>
                  <a:pt x="248" y="514"/>
                </a:lnTo>
                <a:lnTo>
                  <a:pt x="257" y="514"/>
                </a:lnTo>
                <a:lnTo>
                  <a:pt x="257" y="514"/>
                </a:lnTo>
                <a:close/>
                <a:moveTo>
                  <a:pt x="642" y="328"/>
                </a:moveTo>
                <a:lnTo>
                  <a:pt x="642" y="328"/>
                </a:lnTo>
                <a:lnTo>
                  <a:pt x="687" y="330"/>
                </a:lnTo>
                <a:lnTo>
                  <a:pt x="730" y="336"/>
                </a:lnTo>
                <a:lnTo>
                  <a:pt x="730" y="336"/>
                </a:lnTo>
                <a:lnTo>
                  <a:pt x="730" y="349"/>
                </a:lnTo>
                <a:lnTo>
                  <a:pt x="730" y="349"/>
                </a:lnTo>
                <a:lnTo>
                  <a:pt x="728" y="368"/>
                </a:lnTo>
                <a:lnTo>
                  <a:pt x="724" y="388"/>
                </a:lnTo>
                <a:lnTo>
                  <a:pt x="715" y="405"/>
                </a:lnTo>
                <a:lnTo>
                  <a:pt x="704" y="420"/>
                </a:lnTo>
                <a:lnTo>
                  <a:pt x="704" y="420"/>
                </a:lnTo>
                <a:lnTo>
                  <a:pt x="691" y="433"/>
                </a:lnTo>
                <a:lnTo>
                  <a:pt x="676" y="441"/>
                </a:lnTo>
                <a:lnTo>
                  <a:pt x="659" y="448"/>
                </a:lnTo>
                <a:lnTo>
                  <a:pt x="642" y="450"/>
                </a:lnTo>
                <a:lnTo>
                  <a:pt x="642" y="422"/>
                </a:lnTo>
                <a:lnTo>
                  <a:pt x="642" y="422"/>
                </a:lnTo>
                <a:lnTo>
                  <a:pt x="649" y="416"/>
                </a:lnTo>
                <a:lnTo>
                  <a:pt x="653" y="407"/>
                </a:lnTo>
                <a:lnTo>
                  <a:pt x="657" y="396"/>
                </a:lnTo>
                <a:lnTo>
                  <a:pt x="657" y="386"/>
                </a:lnTo>
                <a:lnTo>
                  <a:pt x="657" y="386"/>
                </a:lnTo>
                <a:lnTo>
                  <a:pt x="657" y="373"/>
                </a:lnTo>
                <a:lnTo>
                  <a:pt x="653" y="362"/>
                </a:lnTo>
                <a:lnTo>
                  <a:pt x="649" y="353"/>
                </a:lnTo>
                <a:lnTo>
                  <a:pt x="642" y="349"/>
                </a:lnTo>
                <a:lnTo>
                  <a:pt x="642" y="328"/>
                </a:lnTo>
                <a:lnTo>
                  <a:pt x="642" y="328"/>
                </a:lnTo>
                <a:close/>
                <a:moveTo>
                  <a:pt x="621" y="276"/>
                </a:moveTo>
                <a:lnTo>
                  <a:pt x="621" y="276"/>
                </a:lnTo>
                <a:lnTo>
                  <a:pt x="623" y="257"/>
                </a:lnTo>
                <a:lnTo>
                  <a:pt x="629" y="242"/>
                </a:lnTo>
                <a:lnTo>
                  <a:pt x="629" y="242"/>
                </a:lnTo>
                <a:lnTo>
                  <a:pt x="636" y="234"/>
                </a:lnTo>
                <a:lnTo>
                  <a:pt x="642" y="229"/>
                </a:lnTo>
                <a:lnTo>
                  <a:pt x="651" y="225"/>
                </a:lnTo>
                <a:lnTo>
                  <a:pt x="659" y="225"/>
                </a:lnTo>
                <a:lnTo>
                  <a:pt x="659" y="225"/>
                </a:lnTo>
                <a:lnTo>
                  <a:pt x="676" y="225"/>
                </a:lnTo>
                <a:lnTo>
                  <a:pt x="691" y="229"/>
                </a:lnTo>
                <a:lnTo>
                  <a:pt x="691" y="229"/>
                </a:lnTo>
                <a:lnTo>
                  <a:pt x="728" y="242"/>
                </a:lnTo>
                <a:lnTo>
                  <a:pt x="728" y="242"/>
                </a:lnTo>
                <a:lnTo>
                  <a:pt x="749" y="251"/>
                </a:lnTo>
                <a:lnTo>
                  <a:pt x="771" y="259"/>
                </a:lnTo>
                <a:lnTo>
                  <a:pt x="771" y="259"/>
                </a:lnTo>
                <a:lnTo>
                  <a:pt x="784" y="261"/>
                </a:lnTo>
                <a:lnTo>
                  <a:pt x="794" y="264"/>
                </a:lnTo>
                <a:lnTo>
                  <a:pt x="807" y="264"/>
                </a:lnTo>
                <a:lnTo>
                  <a:pt x="818" y="261"/>
                </a:lnTo>
                <a:lnTo>
                  <a:pt x="818" y="261"/>
                </a:lnTo>
                <a:lnTo>
                  <a:pt x="818" y="261"/>
                </a:lnTo>
                <a:lnTo>
                  <a:pt x="826" y="255"/>
                </a:lnTo>
                <a:lnTo>
                  <a:pt x="835" y="249"/>
                </a:lnTo>
                <a:lnTo>
                  <a:pt x="841" y="236"/>
                </a:lnTo>
                <a:lnTo>
                  <a:pt x="848" y="221"/>
                </a:lnTo>
                <a:lnTo>
                  <a:pt x="850" y="214"/>
                </a:lnTo>
                <a:lnTo>
                  <a:pt x="854" y="216"/>
                </a:lnTo>
                <a:lnTo>
                  <a:pt x="867" y="221"/>
                </a:lnTo>
                <a:lnTo>
                  <a:pt x="873" y="221"/>
                </a:lnTo>
                <a:lnTo>
                  <a:pt x="871" y="227"/>
                </a:lnTo>
                <a:lnTo>
                  <a:pt x="871" y="227"/>
                </a:lnTo>
                <a:lnTo>
                  <a:pt x="863" y="249"/>
                </a:lnTo>
                <a:lnTo>
                  <a:pt x="852" y="266"/>
                </a:lnTo>
                <a:lnTo>
                  <a:pt x="841" y="276"/>
                </a:lnTo>
                <a:lnTo>
                  <a:pt x="826" y="285"/>
                </a:lnTo>
                <a:lnTo>
                  <a:pt x="826" y="285"/>
                </a:lnTo>
                <a:lnTo>
                  <a:pt x="811" y="289"/>
                </a:lnTo>
                <a:lnTo>
                  <a:pt x="796" y="289"/>
                </a:lnTo>
                <a:lnTo>
                  <a:pt x="779" y="287"/>
                </a:lnTo>
                <a:lnTo>
                  <a:pt x="764" y="283"/>
                </a:lnTo>
                <a:lnTo>
                  <a:pt x="764" y="283"/>
                </a:lnTo>
                <a:lnTo>
                  <a:pt x="741" y="274"/>
                </a:lnTo>
                <a:lnTo>
                  <a:pt x="741" y="274"/>
                </a:lnTo>
                <a:lnTo>
                  <a:pt x="717" y="266"/>
                </a:lnTo>
                <a:lnTo>
                  <a:pt x="717" y="266"/>
                </a:lnTo>
                <a:lnTo>
                  <a:pt x="717" y="266"/>
                </a:lnTo>
                <a:lnTo>
                  <a:pt x="717" y="266"/>
                </a:lnTo>
                <a:lnTo>
                  <a:pt x="717" y="266"/>
                </a:lnTo>
                <a:lnTo>
                  <a:pt x="687" y="253"/>
                </a:lnTo>
                <a:lnTo>
                  <a:pt x="672" y="251"/>
                </a:lnTo>
                <a:lnTo>
                  <a:pt x="661" y="249"/>
                </a:lnTo>
                <a:lnTo>
                  <a:pt x="661" y="249"/>
                </a:lnTo>
                <a:lnTo>
                  <a:pt x="655" y="251"/>
                </a:lnTo>
                <a:lnTo>
                  <a:pt x="651" y="257"/>
                </a:lnTo>
                <a:lnTo>
                  <a:pt x="651" y="257"/>
                </a:lnTo>
                <a:lnTo>
                  <a:pt x="649" y="266"/>
                </a:lnTo>
                <a:lnTo>
                  <a:pt x="647" y="276"/>
                </a:lnTo>
                <a:lnTo>
                  <a:pt x="653" y="276"/>
                </a:lnTo>
                <a:lnTo>
                  <a:pt x="661" y="317"/>
                </a:lnTo>
                <a:lnTo>
                  <a:pt x="606" y="317"/>
                </a:lnTo>
                <a:lnTo>
                  <a:pt x="614" y="276"/>
                </a:lnTo>
                <a:lnTo>
                  <a:pt x="621" y="276"/>
                </a:lnTo>
                <a:lnTo>
                  <a:pt x="621" y="276"/>
                </a:lnTo>
                <a:close/>
                <a:moveTo>
                  <a:pt x="760" y="341"/>
                </a:moveTo>
                <a:lnTo>
                  <a:pt x="760" y="341"/>
                </a:lnTo>
                <a:lnTo>
                  <a:pt x="749" y="338"/>
                </a:lnTo>
                <a:lnTo>
                  <a:pt x="749" y="338"/>
                </a:lnTo>
                <a:lnTo>
                  <a:pt x="749" y="349"/>
                </a:lnTo>
                <a:lnTo>
                  <a:pt x="749" y="349"/>
                </a:lnTo>
                <a:lnTo>
                  <a:pt x="747" y="375"/>
                </a:lnTo>
                <a:lnTo>
                  <a:pt x="741" y="396"/>
                </a:lnTo>
                <a:lnTo>
                  <a:pt x="730" y="418"/>
                </a:lnTo>
                <a:lnTo>
                  <a:pt x="717" y="437"/>
                </a:lnTo>
                <a:lnTo>
                  <a:pt x="717" y="437"/>
                </a:lnTo>
                <a:lnTo>
                  <a:pt x="700" y="452"/>
                </a:lnTo>
                <a:lnTo>
                  <a:pt x="681" y="463"/>
                </a:lnTo>
                <a:lnTo>
                  <a:pt x="659" y="471"/>
                </a:lnTo>
                <a:lnTo>
                  <a:pt x="647" y="473"/>
                </a:lnTo>
                <a:lnTo>
                  <a:pt x="636" y="473"/>
                </a:lnTo>
                <a:lnTo>
                  <a:pt x="636" y="473"/>
                </a:lnTo>
                <a:lnTo>
                  <a:pt x="625" y="473"/>
                </a:lnTo>
                <a:lnTo>
                  <a:pt x="612" y="471"/>
                </a:lnTo>
                <a:lnTo>
                  <a:pt x="591" y="463"/>
                </a:lnTo>
                <a:lnTo>
                  <a:pt x="572" y="452"/>
                </a:lnTo>
                <a:lnTo>
                  <a:pt x="554" y="437"/>
                </a:lnTo>
                <a:lnTo>
                  <a:pt x="554" y="437"/>
                </a:lnTo>
                <a:lnTo>
                  <a:pt x="542" y="418"/>
                </a:lnTo>
                <a:lnTo>
                  <a:pt x="531" y="396"/>
                </a:lnTo>
                <a:lnTo>
                  <a:pt x="524" y="375"/>
                </a:lnTo>
                <a:lnTo>
                  <a:pt x="522" y="349"/>
                </a:lnTo>
                <a:lnTo>
                  <a:pt x="522" y="349"/>
                </a:lnTo>
                <a:lnTo>
                  <a:pt x="522" y="338"/>
                </a:lnTo>
                <a:lnTo>
                  <a:pt x="522" y="338"/>
                </a:lnTo>
                <a:lnTo>
                  <a:pt x="512" y="341"/>
                </a:lnTo>
                <a:lnTo>
                  <a:pt x="512" y="585"/>
                </a:lnTo>
                <a:lnTo>
                  <a:pt x="512" y="585"/>
                </a:lnTo>
                <a:lnTo>
                  <a:pt x="512" y="597"/>
                </a:lnTo>
                <a:lnTo>
                  <a:pt x="514" y="610"/>
                </a:lnTo>
                <a:lnTo>
                  <a:pt x="520" y="632"/>
                </a:lnTo>
                <a:lnTo>
                  <a:pt x="533" y="653"/>
                </a:lnTo>
                <a:lnTo>
                  <a:pt x="548" y="672"/>
                </a:lnTo>
                <a:lnTo>
                  <a:pt x="567" y="687"/>
                </a:lnTo>
                <a:lnTo>
                  <a:pt x="587" y="700"/>
                </a:lnTo>
                <a:lnTo>
                  <a:pt x="610" y="707"/>
                </a:lnTo>
                <a:lnTo>
                  <a:pt x="623" y="709"/>
                </a:lnTo>
                <a:lnTo>
                  <a:pt x="636" y="709"/>
                </a:lnTo>
                <a:lnTo>
                  <a:pt x="636" y="709"/>
                </a:lnTo>
                <a:lnTo>
                  <a:pt x="636" y="709"/>
                </a:lnTo>
                <a:lnTo>
                  <a:pt x="649" y="709"/>
                </a:lnTo>
                <a:lnTo>
                  <a:pt x="661" y="707"/>
                </a:lnTo>
                <a:lnTo>
                  <a:pt x="685" y="700"/>
                </a:lnTo>
                <a:lnTo>
                  <a:pt x="706" y="687"/>
                </a:lnTo>
                <a:lnTo>
                  <a:pt x="724" y="672"/>
                </a:lnTo>
                <a:lnTo>
                  <a:pt x="739" y="653"/>
                </a:lnTo>
                <a:lnTo>
                  <a:pt x="751" y="632"/>
                </a:lnTo>
                <a:lnTo>
                  <a:pt x="758" y="610"/>
                </a:lnTo>
                <a:lnTo>
                  <a:pt x="760" y="597"/>
                </a:lnTo>
                <a:lnTo>
                  <a:pt x="760" y="585"/>
                </a:lnTo>
                <a:lnTo>
                  <a:pt x="760" y="341"/>
                </a:lnTo>
                <a:lnTo>
                  <a:pt x="760" y="341"/>
                </a:lnTo>
                <a:close/>
                <a:moveTo>
                  <a:pt x="544" y="336"/>
                </a:moveTo>
                <a:lnTo>
                  <a:pt x="544" y="336"/>
                </a:lnTo>
                <a:lnTo>
                  <a:pt x="584" y="330"/>
                </a:lnTo>
                <a:lnTo>
                  <a:pt x="627" y="328"/>
                </a:lnTo>
                <a:lnTo>
                  <a:pt x="627" y="349"/>
                </a:lnTo>
                <a:lnTo>
                  <a:pt x="627" y="349"/>
                </a:lnTo>
                <a:lnTo>
                  <a:pt x="621" y="353"/>
                </a:lnTo>
                <a:lnTo>
                  <a:pt x="617" y="362"/>
                </a:lnTo>
                <a:lnTo>
                  <a:pt x="612" y="373"/>
                </a:lnTo>
                <a:lnTo>
                  <a:pt x="612" y="386"/>
                </a:lnTo>
                <a:lnTo>
                  <a:pt x="612" y="386"/>
                </a:lnTo>
                <a:lnTo>
                  <a:pt x="612" y="398"/>
                </a:lnTo>
                <a:lnTo>
                  <a:pt x="617" y="407"/>
                </a:lnTo>
                <a:lnTo>
                  <a:pt x="621" y="416"/>
                </a:lnTo>
                <a:lnTo>
                  <a:pt x="627" y="422"/>
                </a:lnTo>
                <a:lnTo>
                  <a:pt x="627" y="450"/>
                </a:lnTo>
                <a:lnTo>
                  <a:pt x="627" y="450"/>
                </a:lnTo>
                <a:lnTo>
                  <a:pt x="610" y="445"/>
                </a:lnTo>
                <a:lnTo>
                  <a:pt x="595" y="439"/>
                </a:lnTo>
                <a:lnTo>
                  <a:pt x="582" y="431"/>
                </a:lnTo>
                <a:lnTo>
                  <a:pt x="569" y="420"/>
                </a:lnTo>
                <a:lnTo>
                  <a:pt x="569" y="420"/>
                </a:lnTo>
                <a:lnTo>
                  <a:pt x="559" y="405"/>
                </a:lnTo>
                <a:lnTo>
                  <a:pt x="550" y="388"/>
                </a:lnTo>
                <a:lnTo>
                  <a:pt x="544" y="368"/>
                </a:lnTo>
                <a:lnTo>
                  <a:pt x="542" y="349"/>
                </a:lnTo>
                <a:lnTo>
                  <a:pt x="542" y="349"/>
                </a:lnTo>
                <a:lnTo>
                  <a:pt x="544" y="336"/>
                </a:lnTo>
                <a:lnTo>
                  <a:pt x="544" y="336"/>
                </a:lnTo>
                <a:close/>
                <a:moveTo>
                  <a:pt x="334" y="103"/>
                </a:moveTo>
                <a:lnTo>
                  <a:pt x="334" y="103"/>
                </a:lnTo>
                <a:lnTo>
                  <a:pt x="338" y="114"/>
                </a:lnTo>
                <a:lnTo>
                  <a:pt x="338" y="114"/>
                </a:lnTo>
                <a:lnTo>
                  <a:pt x="338" y="129"/>
                </a:lnTo>
                <a:lnTo>
                  <a:pt x="338" y="146"/>
                </a:lnTo>
                <a:lnTo>
                  <a:pt x="334" y="161"/>
                </a:lnTo>
                <a:lnTo>
                  <a:pt x="325" y="174"/>
                </a:lnTo>
                <a:lnTo>
                  <a:pt x="317" y="187"/>
                </a:lnTo>
                <a:lnTo>
                  <a:pt x="304" y="197"/>
                </a:lnTo>
                <a:lnTo>
                  <a:pt x="291" y="204"/>
                </a:lnTo>
                <a:lnTo>
                  <a:pt x="276" y="210"/>
                </a:lnTo>
                <a:lnTo>
                  <a:pt x="276" y="210"/>
                </a:lnTo>
                <a:lnTo>
                  <a:pt x="259" y="212"/>
                </a:lnTo>
                <a:lnTo>
                  <a:pt x="242" y="210"/>
                </a:lnTo>
                <a:lnTo>
                  <a:pt x="227" y="206"/>
                </a:lnTo>
                <a:lnTo>
                  <a:pt x="214" y="199"/>
                </a:lnTo>
                <a:lnTo>
                  <a:pt x="201" y="189"/>
                </a:lnTo>
                <a:lnTo>
                  <a:pt x="191" y="178"/>
                </a:lnTo>
                <a:lnTo>
                  <a:pt x="184" y="163"/>
                </a:lnTo>
                <a:lnTo>
                  <a:pt x="178" y="148"/>
                </a:lnTo>
                <a:lnTo>
                  <a:pt x="178" y="148"/>
                </a:lnTo>
                <a:lnTo>
                  <a:pt x="178" y="142"/>
                </a:lnTo>
                <a:lnTo>
                  <a:pt x="178" y="142"/>
                </a:lnTo>
                <a:lnTo>
                  <a:pt x="169" y="152"/>
                </a:lnTo>
                <a:lnTo>
                  <a:pt x="165" y="161"/>
                </a:lnTo>
                <a:lnTo>
                  <a:pt x="158" y="178"/>
                </a:lnTo>
                <a:lnTo>
                  <a:pt x="154" y="195"/>
                </a:lnTo>
                <a:lnTo>
                  <a:pt x="152" y="210"/>
                </a:lnTo>
                <a:lnTo>
                  <a:pt x="150" y="223"/>
                </a:lnTo>
                <a:lnTo>
                  <a:pt x="146" y="227"/>
                </a:lnTo>
                <a:lnTo>
                  <a:pt x="141" y="231"/>
                </a:lnTo>
                <a:lnTo>
                  <a:pt x="137" y="234"/>
                </a:lnTo>
                <a:lnTo>
                  <a:pt x="128" y="236"/>
                </a:lnTo>
                <a:lnTo>
                  <a:pt x="120" y="236"/>
                </a:lnTo>
                <a:lnTo>
                  <a:pt x="107" y="234"/>
                </a:lnTo>
                <a:lnTo>
                  <a:pt x="107" y="234"/>
                </a:lnTo>
                <a:lnTo>
                  <a:pt x="107" y="210"/>
                </a:lnTo>
                <a:lnTo>
                  <a:pt x="109" y="189"/>
                </a:lnTo>
                <a:lnTo>
                  <a:pt x="111" y="169"/>
                </a:lnTo>
                <a:lnTo>
                  <a:pt x="116" y="152"/>
                </a:lnTo>
                <a:lnTo>
                  <a:pt x="122" y="135"/>
                </a:lnTo>
                <a:lnTo>
                  <a:pt x="131" y="122"/>
                </a:lnTo>
                <a:lnTo>
                  <a:pt x="139" y="112"/>
                </a:lnTo>
                <a:lnTo>
                  <a:pt x="150" y="101"/>
                </a:lnTo>
                <a:lnTo>
                  <a:pt x="161" y="92"/>
                </a:lnTo>
                <a:lnTo>
                  <a:pt x="173" y="84"/>
                </a:lnTo>
                <a:lnTo>
                  <a:pt x="186" y="80"/>
                </a:lnTo>
                <a:lnTo>
                  <a:pt x="201" y="75"/>
                </a:lnTo>
                <a:lnTo>
                  <a:pt x="229" y="69"/>
                </a:lnTo>
                <a:lnTo>
                  <a:pt x="259" y="67"/>
                </a:lnTo>
                <a:lnTo>
                  <a:pt x="291" y="69"/>
                </a:lnTo>
                <a:lnTo>
                  <a:pt x="321" y="75"/>
                </a:lnTo>
                <a:lnTo>
                  <a:pt x="349" y="82"/>
                </a:lnTo>
                <a:lnTo>
                  <a:pt x="375" y="88"/>
                </a:lnTo>
                <a:lnTo>
                  <a:pt x="396" y="97"/>
                </a:lnTo>
                <a:lnTo>
                  <a:pt x="413" y="105"/>
                </a:lnTo>
                <a:lnTo>
                  <a:pt x="426" y="114"/>
                </a:lnTo>
                <a:lnTo>
                  <a:pt x="430" y="120"/>
                </a:lnTo>
                <a:lnTo>
                  <a:pt x="430" y="120"/>
                </a:lnTo>
                <a:lnTo>
                  <a:pt x="387" y="109"/>
                </a:lnTo>
                <a:lnTo>
                  <a:pt x="334" y="103"/>
                </a:lnTo>
                <a:lnTo>
                  <a:pt x="334" y="103"/>
                </a:lnTo>
                <a:close/>
                <a:moveTo>
                  <a:pt x="210" y="221"/>
                </a:moveTo>
                <a:lnTo>
                  <a:pt x="210" y="221"/>
                </a:lnTo>
                <a:lnTo>
                  <a:pt x="223" y="225"/>
                </a:lnTo>
                <a:lnTo>
                  <a:pt x="238" y="229"/>
                </a:lnTo>
                <a:lnTo>
                  <a:pt x="270" y="234"/>
                </a:lnTo>
                <a:lnTo>
                  <a:pt x="287" y="234"/>
                </a:lnTo>
                <a:lnTo>
                  <a:pt x="304" y="234"/>
                </a:lnTo>
                <a:lnTo>
                  <a:pt x="323" y="231"/>
                </a:lnTo>
                <a:lnTo>
                  <a:pt x="340" y="227"/>
                </a:lnTo>
                <a:lnTo>
                  <a:pt x="355" y="223"/>
                </a:lnTo>
                <a:lnTo>
                  <a:pt x="370" y="216"/>
                </a:lnTo>
                <a:lnTo>
                  <a:pt x="383" y="208"/>
                </a:lnTo>
                <a:lnTo>
                  <a:pt x="394" y="197"/>
                </a:lnTo>
                <a:lnTo>
                  <a:pt x="402" y="184"/>
                </a:lnTo>
                <a:lnTo>
                  <a:pt x="407" y="169"/>
                </a:lnTo>
                <a:lnTo>
                  <a:pt x="409" y="152"/>
                </a:lnTo>
                <a:lnTo>
                  <a:pt x="407" y="133"/>
                </a:lnTo>
                <a:lnTo>
                  <a:pt x="407" y="133"/>
                </a:lnTo>
                <a:lnTo>
                  <a:pt x="398" y="148"/>
                </a:lnTo>
                <a:lnTo>
                  <a:pt x="390" y="159"/>
                </a:lnTo>
                <a:lnTo>
                  <a:pt x="379" y="169"/>
                </a:lnTo>
                <a:lnTo>
                  <a:pt x="368" y="180"/>
                </a:lnTo>
                <a:lnTo>
                  <a:pt x="347" y="195"/>
                </a:lnTo>
                <a:lnTo>
                  <a:pt x="321" y="206"/>
                </a:lnTo>
                <a:lnTo>
                  <a:pt x="295" y="214"/>
                </a:lnTo>
                <a:lnTo>
                  <a:pt x="268" y="219"/>
                </a:lnTo>
                <a:lnTo>
                  <a:pt x="240" y="221"/>
                </a:lnTo>
                <a:lnTo>
                  <a:pt x="210" y="221"/>
                </a:lnTo>
                <a:lnTo>
                  <a:pt x="210" y="221"/>
                </a:lnTo>
                <a:close/>
                <a:moveTo>
                  <a:pt x="349" y="251"/>
                </a:moveTo>
                <a:lnTo>
                  <a:pt x="349" y="386"/>
                </a:lnTo>
                <a:lnTo>
                  <a:pt x="377" y="360"/>
                </a:lnTo>
                <a:lnTo>
                  <a:pt x="402" y="416"/>
                </a:lnTo>
                <a:lnTo>
                  <a:pt x="402" y="416"/>
                </a:lnTo>
                <a:lnTo>
                  <a:pt x="407" y="422"/>
                </a:lnTo>
                <a:lnTo>
                  <a:pt x="411" y="424"/>
                </a:lnTo>
                <a:lnTo>
                  <a:pt x="417" y="426"/>
                </a:lnTo>
                <a:lnTo>
                  <a:pt x="424" y="424"/>
                </a:lnTo>
                <a:lnTo>
                  <a:pt x="424" y="424"/>
                </a:lnTo>
                <a:lnTo>
                  <a:pt x="430" y="420"/>
                </a:lnTo>
                <a:lnTo>
                  <a:pt x="432" y="416"/>
                </a:lnTo>
                <a:lnTo>
                  <a:pt x="435" y="409"/>
                </a:lnTo>
                <a:lnTo>
                  <a:pt x="432" y="403"/>
                </a:lnTo>
                <a:lnTo>
                  <a:pt x="405" y="345"/>
                </a:lnTo>
                <a:lnTo>
                  <a:pt x="441" y="336"/>
                </a:lnTo>
                <a:lnTo>
                  <a:pt x="349" y="251"/>
                </a:lnTo>
                <a:lnTo>
                  <a:pt x="349" y="251"/>
                </a:lnTo>
                <a:close/>
                <a:moveTo>
                  <a:pt x="90" y="0"/>
                </a:moveTo>
                <a:lnTo>
                  <a:pt x="90" y="0"/>
                </a:lnTo>
                <a:lnTo>
                  <a:pt x="71" y="2"/>
                </a:lnTo>
                <a:lnTo>
                  <a:pt x="54" y="9"/>
                </a:lnTo>
                <a:lnTo>
                  <a:pt x="39" y="17"/>
                </a:lnTo>
                <a:lnTo>
                  <a:pt x="26" y="30"/>
                </a:lnTo>
                <a:lnTo>
                  <a:pt x="26" y="30"/>
                </a:lnTo>
                <a:lnTo>
                  <a:pt x="15" y="43"/>
                </a:lnTo>
                <a:lnTo>
                  <a:pt x="6" y="60"/>
                </a:lnTo>
                <a:lnTo>
                  <a:pt x="2" y="80"/>
                </a:lnTo>
                <a:lnTo>
                  <a:pt x="0" y="99"/>
                </a:lnTo>
                <a:lnTo>
                  <a:pt x="0" y="398"/>
                </a:lnTo>
                <a:lnTo>
                  <a:pt x="0" y="398"/>
                </a:lnTo>
                <a:lnTo>
                  <a:pt x="2" y="418"/>
                </a:lnTo>
                <a:lnTo>
                  <a:pt x="6" y="437"/>
                </a:lnTo>
                <a:lnTo>
                  <a:pt x="15" y="452"/>
                </a:lnTo>
                <a:lnTo>
                  <a:pt x="26" y="467"/>
                </a:lnTo>
                <a:lnTo>
                  <a:pt x="26" y="467"/>
                </a:lnTo>
                <a:lnTo>
                  <a:pt x="39" y="480"/>
                </a:lnTo>
                <a:lnTo>
                  <a:pt x="54" y="488"/>
                </a:lnTo>
                <a:lnTo>
                  <a:pt x="71" y="495"/>
                </a:lnTo>
                <a:lnTo>
                  <a:pt x="90" y="497"/>
                </a:lnTo>
                <a:lnTo>
                  <a:pt x="473" y="497"/>
                </a:lnTo>
                <a:lnTo>
                  <a:pt x="473" y="448"/>
                </a:lnTo>
                <a:lnTo>
                  <a:pt x="90" y="448"/>
                </a:lnTo>
                <a:lnTo>
                  <a:pt x="90" y="448"/>
                </a:lnTo>
                <a:lnTo>
                  <a:pt x="81" y="448"/>
                </a:lnTo>
                <a:lnTo>
                  <a:pt x="75" y="445"/>
                </a:lnTo>
                <a:lnTo>
                  <a:pt x="66" y="441"/>
                </a:lnTo>
                <a:lnTo>
                  <a:pt x="60" y="435"/>
                </a:lnTo>
                <a:lnTo>
                  <a:pt x="60" y="435"/>
                </a:lnTo>
                <a:lnTo>
                  <a:pt x="56" y="428"/>
                </a:lnTo>
                <a:lnTo>
                  <a:pt x="51" y="418"/>
                </a:lnTo>
                <a:lnTo>
                  <a:pt x="49" y="409"/>
                </a:lnTo>
                <a:lnTo>
                  <a:pt x="47" y="398"/>
                </a:lnTo>
                <a:lnTo>
                  <a:pt x="47" y="99"/>
                </a:lnTo>
                <a:lnTo>
                  <a:pt x="47" y="99"/>
                </a:lnTo>
                <a:lnTo>
                  <a:pt x="49" y="88"/>
                </a:lnTo>
                <a:lnTo>
                  <a:pt x="51" y="77"/>
                </a:lnTo>
                <a:lnTo>
                  <a:pt x="56" y="69"/>
                </a:lnTo>
                <a:lnTo>
                  <a:pt x="60" y="62"/>
                </a:lnTo>
                <a:lnTo>
                  <a:pt x="60" y="62"/>
                </a:lnTo>
                <a:lnTo>
                  <a:pt x="66" y="56"/>
                </a:lnTo>
                <a:lnTo>
                  <a:pt x="75" y="52"/>
                </a:lnTo>
                <a:lnTo>
                  <a:pt x="81" y="50"/>
                </a:lnTo>
                <a:lnTo>
                  <a:pt x="90" y="47"/>
                </a:lnTo>
                <a:lnTo>
                  <a:pt x="674" y="47"/>
                </a:lnTo>
                <a:lnTo>
                  <a:pt x="674" y="47"/>
                </a:lnTo>
                <a:lnTo>
                  <a:pt x="681" y="50"/>
                </a:lnTo>
                <a:lnTo>
                  <a:pt x="689" y="52"/>
                </a:lnTo>
                <a:lnTo>
                  <a:pt x="696" y="56"/>
                </a:lnTo>
                <a:lnTo>
                  <a:pt x="702" y="62"/>
                </a:lnTo>
                <a:lnTo>
                  <a:pt x="702" y="62"/>
                </a:lnTo>
                <a:lnTo>
                  <a:pt x="709" y="69"/>
                </a:lnTo>
                <a:lnTo>
                  <a:pt x="713" y="77"/>
                </a:lnTo>
                <a:lnTo>
                  <a:pt x="715" y="88"/>
                </a:lnTo>
                <a:lnTo>
                  <a:pt x="715" y="99"/>
                </a:lnTo>
                <a:lnTo>
                  <a:pt x="715" y="197"/>
                </a:lnTo>
                <a:lnTo>
                  <a:pt x="715" y="197"/>
                </a:lnTo>
                <a:lnTo>
                  <a:pt x="743" y="208"/>
                </a:lnTo>
                <a:lnTo>
                  <a:pt x="743" y="208"/>
                </a:lnTo>
                <a:lnTo>
                  <a:pt x="764" y="216"/>
                </a:lnTo>
                <a:lnTo>
                  <a:pt x="764" y="99"/>
                </a:lnTo>
                <a:lnTo>
                  <a:pt x="764" y="99"/>
                </a:lnTo>
                <a:lnTo>
                  <a:pt x="762" y="80"/>
                </a:lnTo>
                <a:lnTo>
                  <a:pt x="758" y="60"/>
                </a:lnTo>
                <a:lnTo>
                  <a:pt x="749" y="43"/>
                </a:lnTo>
                <a:lnTo>
                  <a:pt x="739" y="30"/>
                </a:lnTo>
                <a:lnTo>
                  <a:pt x="739" y="30"/>
                </a:lnTo>
                <a:lnTo>
                  <a:pt x="726" y="17"/>
                </a:lnTo>
                <a:lnTo>
                  <a:pt x="709" y="9"/>
                </a:lnTo>
                <a:lnTo>
                  <a:pt x="691" y="2"/>
                </a:lnTo>
                <a:lnTo>
                  <a:pt x="674" y="0"/>
                </a:lnTo>
                <a:lnTo>
                  <a:pt x="9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1348">
              <a:latin typeface="Impact" charset="0"/>
              <a:ea typeface="微软雅黑" charset="0"/>
              <a:sym typeface="Impact" charset="0"/>
            </a:endParaRPr>
          </a:p>
        </p:txBody>
      </p:sp>
      <p:sp>
        <p:nvSpPr>
          <p:cNvPr id="6" name="流程图: 过程 5">
            <a:extLst>
              <a:ext uri="{FF2B5EF4-FFF2-40B4-BE49-F238E27FC236}">
                <a16:creationId xmlns:a16="http://schemas.microsoft.com/office/drawing/2014/main" id="{97F13B79-A14A-4B9C-BEA5-EC37B3CC6486}"/>
              </a:ext>
            </a:extLst>
          </p:cNvPr>
          <p:cNvSpPr/>
          <p:nvPr/>
        </p:nvSpPr>
        <p:spPr>
          <a:xfrm>
            <a:off x="768699" y="3487056"/>
            <a:ext cx="8375301" cy="130151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rgbClr val="595959"/>
              </a:buClr>
              <a:buSzPts val="1800"/>
            </a:pPr>
            <a:r>
              <a:rPr lang="en-US" dirty="0">
                <a:solidFill>
                  <a:srgbClr val="C9AD03"/>
                </a:solidFill>
                <a:latin typeface="Impact" panose="020B0806030902050204" pitchFamily="34" charset="0"/>
                <a:ea typeface="Lato"/>
                <a:cs typeface="Lato"/>
                <a:sym typeface="Lato"/>
              </a:rPr>
              <a:t>Data cleanup and augmentation</a:t>
            </a:r>
          </a:p>
          <a:p>
            <a:pPr lvl="1" indent="-228600">
              <a:buClr>
                <a:srgbClr val="C9AD03"/>
              </a:buClr>
              <a:buSzPts val="1200"/>
              <a:buFont typeface="Arial" panose="020B0604020202020204" pitchFamily="34" charset="0"/>
              <a:buChar char="•"/>
            </a:pPr>
            <a:r>
              <a:rPr lang="en-US" sz="1150" dirty="0">
                <a:solidFill>
                  <a:schemeClr val="bg1"/>
                </a:solidFill>
                <a:ea typeface="Lato"/>
                <a:cs typeface="Lato"/>
                <a:sym typeface="Lato"/>
              </a:rPr>
              <a:t>Split out column that included all genres a movie falls into, and used the first genre as the main genre</a:t>
            </a:r>
          </a:p>
          <a:p>
            <a:pPr lvl="1" indent="-228600">
              <a:buClr>
                <a:srgbClr val="C9AD03"/>
              </a:buClr>
              <a:buSzPts val="1200"/>
              <a:buFont typeface="Arial" panose="020B0604020202020204" pitchFamily="34" charset="0"/>
              <a:buChar char="•"/>
            </a:pPr>
            <a:r>
              <a:rPr lang="en-US" sz="1150" dirty="0">
                <a:solidFill>
                  <a:schemeClr val="bg1"/>
                </a:solidFill>
                <a:ea typeface="Lato"/>
                <a:cs typeface="Lato"/>
                <a:sym typeface="Lato"/>
              </a:rPr>
              <a:t>We also created an edge list in R of all directors and actors that are connected to each other by a movie they have worked on together</a:t>
            </a:r>
          </a:p>
          <a:p>
            <a:pPr marL="342900" indent="-228600">
              <a:buClr>
                <a:srgbClr val="C9AD03"/>
              </a:buClr>
              <a:buSzPts val="1200"/>
              <a:buFont typeface="Wingdings" panose="05000000000000000000" pitchFamily="2" charset="2"/>
              <a:buChar char="Ø"/>
            </a:pPr>
            <a:r>
              <a:rPr lang="en-US" sz="1150" dirty="0">
                <a:solidFill>
                  <a:schemeClr val="bg1"/>
                </a:solidFill>
                <a:ea typeface="Lato"/>
                <a:cs typeface="Lato"/>
                <a:sym typeface="Lato"/>
              </a:rPr>
              <a:t>We explored network statistics at the actor and director level, calculating metrics such as degree, closeness, betweenness, etc., using the ‘</a:t>
            </a:r>
            <a:r>
              <a:rPr lang="en-US" sz="1150" dirty="0" err="1">
                <a:solidFill>
                  <a:schemeClr val="bg1"/>
                </a:solidFill>
                <a:ea typeface="Lato"/>
                <a:cs typeface="Lato"/>
                <a:sym typeface="Lato"/>
              </a:rPr>
              <a:t>igraph</a:t>
            </a:r>
            <a:r>
              <a:rPr lang="en-US" sz="1150" dirty="0">
                <a:solidFill>
                  <a:schemeClr val="bg1"/>
                </a:solidFill>
                <a:ea typeface="Lato"/>
                <a:cs typeface="Lato"/>
                <a:sym typeface="Lato"/>
              </a:rPr>
              <a:t>’ package in R</a:t>
            </a:r>
          </a:p>
        </p:txBody>
      </p:sp>
    </p:spTree>
    <p:extLst>
      <p:ext uri="{BB962C8B-B14F-4D97-AF65-F5344CB8AC3E}">
        <p14:creationId xmlns:p14="http://schemas.microsoft.com/office/powerpoint/2010/main" val="33504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1">
            <a:extLst>
              <a:ext uri="{FF2B5EF4-FFF2-40B4-BE49-F238E27FC236}">
                <a16:creationId xmlns:a16="http://schemas.microsoft.com/office/drawing/2014/main" id="{3BF0E07B-DA1F-4CE3-A2DF-30AF86C8CC46}"/>
              </a:ext>
            </a:extLst>
          </p:cNvPr>
          <p:cNvSpPr/>
          <p:nvPr/>
        </p:nvSpPr>
        <p:spPr>
          <a:xfrm>
            <a:off x="0" y="1"/>
            <a:ext cx="9144000" cy="776234"/>
          </a:xfrm>
          <a:prstGeom prst="rect">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prstClr val="black"/>
                </a:solidFill>
                <a:latin typeface="Impact" panose="020B0806030902050204" pitchFamily="34" charset="0"/>
              </a:rPr>
              <a:t>Data Preparation for Relationship Network Graph</a:t>
            </a:r>
          </a:p>
        </p:txBody>
      </p:sp>
      <p:sp>
        <p:nvSpPr>
          <p:cNvPr id="7" name="Freeform 9">
            <a:extLst>
              <a:ext uri="{FF2B5EF4-FFF2-40B4-BE49-F238E27FC236}">
                <a16:creationId xmlns:a16="http://schemas.microsoft.com/office/drawing/2014/main" id="{B8BF5D95-36EC-4D96-8300-7978647094D3}"/>
              </a:ext>
            </a:extLst>
          </p:cNvPr>
          <p:cNvSpPr>
            <a:spLocks noEditPoints="1" noChangeArrowheads="1"/>
          </p:cNvSpPr>
          <p:nvPr/>
        </p:nvSpPr>
        <p:spPr bwMode="auto">
          <a:xfrm>
            <a:off x="244863" y="1044071"/>
            <a:ext cx="361044" cy="220638"/>
          </a:xfrm>
          <a:custGeom>
            <a:avLst/>
            <a:gdLst>
              <a:gd name="T0" fmla="*/ 120 w 798"/>
              <a:gd name="T1" fmla="*/ 62 h 582"/>
              <a:gd name="T2" fmla="*/ 603 w 798"/>
              <a:gd name="T3" fmla="*/ 214 h 582"/>
              <a:gd name="T4" fmla="*/ 573 w 798"/>
              <a:gd name="T5" fmla="*/ 109 h 582"/>
              <a:gd name="T6" fmla="*/ 561 w 798"/>
              <a:gd name="T7" fmla="*/ 126 h 582"/>
              <a:gd name="T8" fmla="*/ 546 w 798"/>
              <a:gd name="T9" fmla="*/ 208 h 582"/>
              <a:gd name="T10" fmla="*/ 573 w 798"/>
              <a:gd name="T11" fmla="*/ 208 h 582"/>
              <a:gd name="T12" fmla="*/ 603 w 798"/>
              <a:gd name="T13" fmla="*/ 203 h 582"/>
              <a:gd name="T14" fmla="*/ 556 w 798"/>
              <a:gd name="T15" fmla="*/ 214 h 582"/>
              <a:gd name="T16" fmla="*/ 580 w 798"/>
              <a:gd name="T17" fmla="*/ 214 h 582"/>
              <a:gd name="T18" fmla="*/ 458 w 798"/>
              <a:gd name="T19" fmla="*/ 355 h 582"/>
              <a:gd name="T20" fmla="*/ 471 w 798"/>
              <a:gd name="T21" fmla="*/ 238 h 582"/>
              <a:gd name="T22" fmla="*/ 522 w 798"/>
              <a:gd name="T23" fmla="*/ 208 h 582"/>
              <a:gd name="T24" fmla="*/ 494 w 798"/>
              <a:gd name="T25" fmla="*/ 128 h 582"/>
              <a:gd name="T26" fmla="*/ 464 w 798"/>
              <a:gd name="T27" fmla="*/ 124 h 582"/>
              <a:gd name="T28" fmla="*/ 443 w 798"/>
              <a:gd name="T29" fmla="*/ 195 h 582"/>
              <a:gd name="T30" fmla="*/ 227 w 798"/>
              <a:gd name="T31" fmla="*/ 107 h 582"/>
              <a:gd name="T32" fmla="*/ 220 w 798"/>
              <a:gd name="T33" fmla="*/ 109 h 582"/>
              <a:gd name="T34" fmla="*/ 216 w 798"/>
              <a:gd name="T35" fmla="*/ 111 h 582"/>
              <a:gd name="T36" fmla="*/ 214 w 798"/>
              <a:gd name="T37" fmla="*/ 113 h 582"/>
              <a:gd name="T38" fmla="*/ 212 w 798"/>
              <a:gd name="T39" fmla="*/ 116 h 582"/>
              <a:gd name="T40" fmla="*/ 207 w 798"/>
              <a:gd name="T41" fmla="*/ 118 h 582"/>
              <a:gd name="T42" fmla="*/ 205 w 798"/>
              <a:gd name="T43" fmla="*/ 120 h 582"/>
              <a:gd name="T44" fmla="*/ 203 w 798"/>
              <a:gd name="T45" fmla="*/ 122 h 582"/>
              <a:gd name="T46" fmla="*/ 201 w 798"/>
              <a:gd name="T47" fmla="*/ 124 h 582"/>
              <a:gd name="T48" fmla="*/ 175 w 798"/>
              <a:gd name="T49" fmla="*/ 171 h 582"/>
              <a:gd name="T50" fmla="*/ 173 w 798"/>
              <a:gd name="T51" fmla="*/ 250 h 582"/>
              <a:gd name="T52" fmla="*/ 357 w 798"/>
              <a:gd name="T53" fmla="*/ 208 h 582"/>
              <a:gd name="T54" fmla="*/ 323 w 798"/>
              <a:gd name="T55" fmla="*/ 124 h 582"/>
              <a:gd name="T56" fmla="*/ 259 w 798"/>
              <a:gd name="T57" fmla="*/ 101 h 582"/>
              <a:gd name="T58" fmla="*/ 197 w 798"/>
              <a:gd name="T59" fmla="*/ 169 h 582"/>
              <a:gd name="T60" fmla="*/ 205 w 798"/>
              <a:gd name="T61" fmla="*/ 220 h 582"/>
              <a:gd name="T62" fmla="*/ 259 w 798"/>
              <a:gd name="T63" fmla="*/ 250 h 582"/>
              <a:gd name="T64" fmla="*/ 319 w 798"/>
              <a:gd name="T65" fmla="*/ 210 h 582"/>
              <a:gd name="T66" fmla="*/ 276 w 798"/>
              <a:gd name="T67" fmla="*/ 158 h 582"/>
              <a:gd name="T68" fmla="*/ 195 w 798"/>
              <a:gd name="T69" fmla="*/ 175 h 582"/>
              <a:gd name="T70" fmla="*/ 276 w 798"/>
              <a:gd name="T71" fmla="*/ 199 h 582"/>
              <a:gd name="T72" fmla="*/ 284 w 798"/>
              <a:gd name="T73" fmla="*/ 208 h 582"/>
              <a:gd name="T74" fmla="*/ 293 w 798"/>
              <a:gd name="T75" fmla="*/ 195 h 582"/>
              <a:gd name="T76" fmla="*/ 231 w 798"/>
              <a:gd name="T77" fmla="*/ 190 h 582"/>
              <a:gd name="T78" fmla="*/ 225 w 798"/>
              <a:gd name="T79" fmla="*/ 201 h 582"/>
              <a:gd name="T80" fmla="*/ 237 w 798"/>
              <a:gd name="T81" fmla="*/ 205 h 582"/>
              <a:gd name="T82" fmla="*/ 235 w 798"/>
              <a:gd name="T83" fmla="*/ 190 h 582"/>
              <a:gd name="T84" fmla="*/ 355 w 798"/>
              <a:gd name="T85" fmla="*/ 330 h 582"/>
              <a:gd name="T86" fmla="*/ 289 w 798"/>
              <a:gd name="T87" fmla="*/ 261 h 582"/>
              <a:gd name="T88" fmla="*/ 186 w 798"/>
              <a:gd name="T89" fmla="*/ 287 h 582"/>
              <a:gd name="T90" fmla="*/ 362 w 798"/>
              <a:gd name="T91" fmla="*/ 366 h 582"/>
              <a:gd name="T92" fmla="*/ 353 w 798"/>
              <a:gd name="T93" fmla="*/ 488 h 582"/>
              <a:gd name="T94" fmla="*/ 90 w 798"/>
              <a:gd name="T95" fmla="*/ 11 h 582"/>
              <a:gd name="T96" fmla="*/ 64 w 798"/>
              <a:gd name="T97" fmla="*/ 389 h 582"/>
              <a:gd name="T98" fmla="*/ 81 w 798"/>
              <a:gd name="T99" fmla="*/ 432 h 582"/>
              <a:gd name="T100" fmla="*/ 0 w 798"/>
              <a:gd name="T101" fmla="*/ 582 h 582"/>
              <a:gd name="T102" fmla="*/ 702 w 798"/>
              <a:gd name="T103" fmla="*/ 441 h 582"/>
              <a:gd name="T104" fmla="*/ 730 w 798"/>
              <a:gd name="T105" fmla="*/ 389 h 582"/>
              <a:gd name="T106" fmla="*/ 713 w 798"/>
              <a:gd name="T107" fmla="*/ 17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8"/>
              <a:gd name="T163" fmla="*/ 0 h 582"/>
              <a:gd name="T164" fmla="*/ 798 w 798"/>
              <a:gd name="T165" fmla="*/ 582 h 5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8" h="582">
                <a:moveTo>
                  <a:pt x="120" y="62"/>
                </a:moveTo>
                <a:lnTo>
                  <a:pt x="674" y="62"/>
                </a:lnTo>
                <a:lnTo>
                  <a:pt x="674" y="398"/>
                </a:lnTo>
                <a:lnTo>
                  <a:pt x="120" y="398"/>
                </a:lnTo>
                <a:lnTo>
                  <a:pt x="120" y="62"/>
                </a:lnTo>
                <a:lnTo>
                  <a:pt x="120" y="62"/>
                </a:lnTo>
                <a:close/>
                <a:moveTo>
                  <a:pt x="603" y="214"/>
                </a:moveTo>
                <a:lnTo>
                  <a:pt x="584" y="214"/>
                </a:lnTo>
                <a:lnTo>
                  <a:pt x="584" y="355"/>
                </a:lnTo>
                <a:lnTo>
                  <a:pt x="603" y="355"/>
                </a:lnTo>
                <a:lnTo>
                  <a:pt x="603" y="214"/>
                </a:lnTo>
                <a:lnTo>
                  <a:pt x="603" y="214"/>
                </a:lnTo>
                <a:close/>
                <a:moveTo>
                  <a:pt x="578" y="126"/>
                </a:moveTo>
                <a:lnTo>
                  <a:pt x="580" y="126"/>
                </a:lnTo>
                <a:lnTo>
                  <a:pt x="580" y="124"/>
                </a:lnTo>
                <a:lnTo>
                  <a:pt x="576" y="109"/>
                </a:lnTo>
                <a:lnTo>
                  <a:pt x="573" y="109"/>
                </a:lnTo>
                <a:lnTo>
                  <a:pt x="573" y="109"/>
                </a:lnTo>
                <a:lnTo>
                  <a:pt x="563" y="109"/>
                </a:lnTo>
                <a:lnTo>
                  <a:pt x="563" y="109"/>
                </a:lnTo>
                <a:lnTo>
                  <a:pt x="563" y="109"/>
                </a:lnTo>
                <a:lnTo>
                  <a:pt x="559" y="124"/>
                </a:lnTo>
                <a:lnTo>
                  <a:pt x="559" y="126"/>
                </a:lnTo>
                <a:lnTo>
                  <a:pt x="561" y="126"/>
                </a:lnTo>
                <a:lnTo>
                  <a:pt x="578" y="126"/>
                </a:lnTo>
                <a:lnTo>
                  <a:pt x="578" y="126"/>
                </a:lnTo>
                <a:close/>
                <a:moveTo>
                  <a:pt x="537" y="203"/>
                </a:moveTo>
                <a:lnTo>
                  <a:pt x="537" y="203"/>
                </a:lnTo>
                <a:lnTo>
                  <a:pt x="541" y="208"/>
                </a:lnTo>
                <a:lnTo>
                  <a:pt x="546" y="208"/>
                </a:lnTo>
                <a:lnTo>
                  <a:pt x="552" y="208"/>
                </a:lnTo>
                <a:lnTo>
                  <a:pt x="559" y="203"/>
                </a:lnTo>
                <a:lnTo>
                  <a:pt x="559" y="203"/>
                </a:lnTo>
                <a:lnTo>
                  <a:pt x="563" y="208"/>
                </a:lnTo>
                <a:lnTo>
                  <a:pt x="569" y="210"/>
                </a:lnTo>
                <a:lnTo>
                  <a:pt x="573" y="208"/>
                </a:lnTo>
                <a:lnTo>
                  <a:pt x="580" y="203"/>
                </a:lnTo>
                <a:lnTo>
                  <a:pt x="580" y="203"/>
                </a:lnTo>
                <a:lnTo>
                  <a:pt x="586" y="208"/>
                </a:lnTo>
                <a:lnTo>
                  <a:pt x="591" y="208"/>
                </a:lnTo>
                <a:lnTo>
                  <a:pt x="597" y="208"/>
                </a:lnTo>
                <a:lnTo>
                  <a:pt x="603" y="203"/>
                </a:lnTo>
                <a:lnTo>
                  <a:pt x="603" y="203"/>
                </a:lnTo>
                <a:lnTo>
                  <a:pt x="580" y="130"/>
                </a:lnTo>
                <a:lnTo>
                  <a:pt x="556" y="130"/>
                </a:lnTo>
                <a:lnTo>
                  <a:pt x="537" y="203"/>
                </a:lnTo>
                <a:lnTo>
                  <a:pt x="537" y="203"/>
                </a:lnTo>
                <a:close/>
                <a:moveTo>
                  <a:pt x="556" y="214"/>
                </a:moveTo>
                <a:lnTo>
                  <a:pt x="537" y="214"/>
                </a:lnTo>
                <a:lnTo>
                  <a:pt x="537" y="355"/>
                </a:lnTo>
                <a:lnTo>
                  <a:pt x="556" y="355"/>
                </a:lnTo>
                <a:lnTo>
                  <a:pt x="556" y="214"/>
                </a:lnTo>
                <a:lnTo>
                  <a:pt x="556" y="214"/>
                </a:lnTo>
                <a:close/>
                <a:moveTo>
                  <a:pt x="580" y="214"/>
                </a:moveTo>
                <a:lnTo>
                  <a:pt x="561" y="214"/>
                </a:lnTo>
                <a:lnTo>
                  <a:pt x="561" y="355"/>
                </a:lnTo>
                <a:lnTo>
                  <a:pt x="580" y="355"/>
                </a:lnTo>
                <a:lnTo>
                  <a:pt x="580" y="214"/>
                </a:lnTo>
                <a:lnTo>
                  <a:pt x="580" y="214"/>
                </a:lnTo>
                <a:close/>
                <a:moveTo>
                  <a:pt x="458" y="355"/>
                </a:moveTo>
                <a:lnTo>
                  <a:pt x="514" y="355"/>
                </a:lnTo>
                <a:lnTo>
                  <a:pt x="501" y="244"/>
                </a:lnTo>
                <a:lnTo>
                  <a:pt x="471" y="244"/>
                </a:lnTo>
                <a:lnTo>
                  <a:pt x="458" y="355"/>
                </a:lnTo>
                <a:lnTo>
                  <a:pt x="458" y="355"/>
                </a:lnTo>
                <a:close/>
                <a:moveTo>
                  <a:pt x="471" y="238"/>
                </a:moveTo>
                <a:lnTo>
                  <a:pt x="471" y="238"/>
                </a:lnTo>
                <a:lnTo>
                  <a:pt x="501" y="238"/>
                </a:lnTo>
                <a:lnTo>
                  <a:pt x="501" y="238"/>
                </a:lnTo>
                <a:lnTo>
                  <a:pt x="511" y="227"/>
                </a:lnTo>
                <a:lnTo>
                  <a:pt x="518" y="216"/>
                </a:lnTo>
                <a:lnTo>
                  <a:pt x="522" y="208"/>
                </a:lnTo>
                <a:lnTo>
                  <a:pt x="524" y="197"/>
                </a:lnTo>
                <a:lnTo>
                  <a:pt x="524" y="188"/>
                </a:lnTo>
                <a:lnTo>
                  <a:pt x="522" y="178"/>
                </a:lnTo>
                <a:lnTo>
                  <a:pt x="516" y="160"/>
                </a:lnTo>
                <a:lnTo>
                  <a:pt x="505" y="143"/>
                </a:lnTo>
                <a:lnTo>
                  <a:pt x="494" y="128"/>
                </a:lnTo>
                <a:lnTo>
                  <a:pt x="488" y="116"/>
                </a:lnTo>
                <a:lnTo>
                  <a:pt x="486" y="109"/>
                </a:lnTo>
                <a:lnTo>
                  <a:pt x="486" y="103"/>
                </a:lnTo>
                <a:lnTo>
                  <a:pt x="486" y="103"/>
                </a:lnTo>
                <a:lnTo>
                  <a:pt x="475" y="111"/>
                </a:lnTo>
                <a:lnTo>
                  <a:pt x="464" y="124"/>
                </a:lnTo>
                <a:lnTo>
                  <a:pt x="454" y="139"/>
                </a:lnTo>
                <a:lnTo>
                  <a:pt x="445" y="156"/>
                </a:lnTo>
                <a:lnTo>
                  <a:pt x="443" y="165"/>
                </a:lnTo>
                <a:lnTo>
                  <a:pt x="443" y="173"/>
                </a:lnTo>
                <a:lnTo>
                  <a:pt x="443" y="184"/>
                </a:lnTo>
                <a:lnTo>
                  <a:pt x="443" y="195"/>
                </a:lnTo>
                <a:lnTo>
                  <a:pt x="447" y="205"/>
                </a:lnTo>
                <a:lnTo>
                  <a:pt x="454" y="216"/>
                </a:lnTo>
                <a:lnTo>
                  <a:pt x="460" y="227"/>
                </a:lnTo>
                <a:lnTo>
                  <a:pt x="471" y="238"/>
                </a:lnTo>
                <a:lnTo>
                  <a:pt x="471" y="238"/>
                </a:lnTo>
                <a:close/>
                <a:moveTo>
                  <a:pt x="227" y="107"/>
                </a:moveTo>
                <a:lnTo>
                  <a:pt x="227" y="107"/>
                </a:lnTo>
                <a:lnTo>
                  <a:pt x="227" y="107"/>
                </a:lnTo>
                <a:lnTo>
                  <a:pt x="222" y="109"/>
                </a:lnTo>
                <a:lnTo>
                  <a:pt x="222" y="109"/>
                </a:lnTo>
                <a:lnTo>
                  <a:pt x="222" y="109"/>
                </a:lnTo>
                <a:lnTo>
                  <a:pt x="220" y="109"/>
                </a:lnTo>
                <a:lnTo>
                  <a:pt x="220" y="109"/>
                </a:lnTo>
                <a:lnTo>
                  <a:pt x="220" y="109"/>
                </a:lnTo>
                <a:lnTo>
                  <a:pt x="218" y="111"/>
                </a:lnTo>
                <a:lnTo>
                  <a:pt x="218" y="111"/>
                </a:lnTo>
                <a:lnTo>
                  <a:pt x="218" y="111"/>
                </a:lnTo>
                <a:lnTo>
                  <a:pt x="216" y="111"/>
                </a:lnTo>
                <a:lnTo>
                  <a:pt x="216" y="111"/>
                </a:lnTo>
                <a:lnTo>
                  <a:pt x="216" y="111"/>
                </a:lnTo>
                <a:lnTo>
                  <a:pt x="216" y="111"/>
                </a:lnTo>
                <a:lnTo>
                  <a:pt x="214" y="113"/>
                </a:lnTo>
                <a:lnTo>
                  <a:pt x="214" y="113"/>
                </a:lnTo>
                <a:lnTo>
                  <a:pt x="214" y="113"/>
                </a:lnTo>
                <a:lnTo>
                  <a:pt x="214" y="113"/>
                </a:lnTo>
                <a:lnTo>
                  <a:pt x="214" y="113"/>
                </a:lnTo>
                <a:lnTo>
                  <a:pt x="212" y="113"/>
                </a:lnTo>
                <a:lnTo>
                  <a:pt x="212" y="113"/>
                </a:lnTo>
                <a:lnTo>
                  <a:pt x="212" y="113"/>
                </a:lnTo>
                <a:lnTo>
                  <a:pt x="212" y="116"/>
                </a:lnTo>
                <a:lnTo>
                  <a:pt x="210" y="116"/>
                </a:lnTo>
                <a:lnTo>
                  <a:pt x="210" y="116"/>
                </a:lnTo>
                <a:lnTo>
                  <a:pt x="210" y="116"/>
                </a:lnTo>
                <a:lnTo>
                  <a:pt x="210" y="116"/>
                </a:lnTo>
                <a:lnTo>
                  <a:pt x="210" y="116"/>
                </a:lnTo>
                <a:lnTo>
                  <a:pt x="207" y="118"/>
                </a:lnTo>
                <a:lnTo>
                  <a:pt x="207" y="118"/>
                </a:lnTo>
                <a:lnTo>
                  <a:pt x="207" y="118"/>
                </a:lnTo>
                <a:lnTo>
                  <a:pt x="207" y="118"/>
                </a:lnTo>
                <a:lnTo>
                  <a:pt x="207" y="118"/>
                </a:lnTo>
                <a:lnTo>
                  <a:pt x="207" y="118"/>
                </a:lnTo>
                <a:lnTo>
                  <a:pt x="205" y="120"/>
                </a:lnTo>
                <a:lnTo>
                  <a:pt x="205" y="120"/>
                </a:lnTo>
                <a:lnTo>
                  <a:pt x="205" y="120"/>
                </a:lnTo>
                <a:lnTo>
                  <a:pt x="203" y="120"/>
                </a:lnTo>
                <a:lnTo>
                  <a:pt x="203" y="120"/>
                </a:lnTo>
                <a:lnTo>
                  <a:pt x="203" y="122"/>
                </a:lnTo>
                <a:lnTo>
                  <a:pt x="203" y="122"/>
                </a:lnTo>
                <a:lnTo>
                  <a:pt x="203" y="122"/>
                </a:lnTo>
                <a:lnTo>
                  <a:pt x="201" y="122"/>
                </a:lnTo>
                <a:lnTo>
                  <a:pt x="201" y="122"/>
                </a:lnTo>
                <a:lnTo>
                  <a:pt x="201" y="124"/>
                </a:lnTo>
                <a:lnTo>
                  <a:pt x="201" y="124"/>
                </a:lnTo>
                <a:lnTo>
                  <a:pt x="201" y="124"/>
                </a:lnTo>
                <a:lnTo>
                  <a:pt x="192" y="133"/>
                </a:lnTo>
                <a:lnTo>
                  <a:pt x="184" y="145"/>
                </a:lnTo>
                <a:lnTo>
                  <a:pt x="180" y="156"/>
                </a:lnTo>
                <a:lnTo>
                  <a:pt x="175" y="171"/>
                </a:lnTo>
                <a:lnTo>
                  <a:pt x="175" y="171"/>
                </a:lnTo>
                <a:lnTo>
                  <a:pt x="175" y="171"/>
                </a:lnTo>
                <a:lnTo>
                  <a:pt x="175" y="182"/>
                </a:lnTo>
                <a:lnTo>
                  <a:pt x="177" y="193"/>
                </a:lnTo>
                <a:lnTo>
                  <a:pt x="182" y="218"/>
                </a:lnTo>
                <a:lnTo>
                  <a:pt x="182" y="229"/>
                </a:lnTo>
                <a:lnTo>
                  <a:pt x="180" y="242"/>
                </a:lnTo>
                <a:lnTo>
                  <a:pt x="173" y="250"/>
                </a:lnTo>
                <a:lnTo>
                  <a:pt x="167" y="255"/>
                </a:lnTo>
                <a:lnTo>
                  <a:pt x="160" y="257"/>
                </a:lnTo>
                <a:lnTo>
                  <a:pt x="353" y="257"/>
                </a:lnTo>
                <a:lnTo>
                  <a:pt x="353" y="257"/>
                </a:lnTo>
                <a:lnTo>
                  <a:pt x="357" y="235"/>
                </a:lnTo>
                <a:lnTo>
                  <a:pt x="357" y="208"/>
                </a:lnTo>
                <a:lnTo>
                  <a:pt x="355" y="182"/>
                </a:lnTo>
                <a:lnTo>
                  <a:pt x="351" y="169"/>
                </a:lnTo>
                <a:lnTo>
                  <a:pt x="347" y="156"/>
                </a:lnTo>
                <a:lnTo>
                  <a:pt x="340" y="143"/>
                </a:lnTo>
                <a:lnTo>
                  <a:pt x="334" y="133"/>
                </a:lnTo>
                <a:lnTo>
                  <a:pt x="323" y="124"/>
                </a:lnTo>
                <a:lnTo>
                  <a:pt x="314" y="116"/>
                </a:lnTo>
                <a:lnTo>
                  <a:pt x="302" y="107"/>
                </a:lnTo>
                <a:lnTo>
                  <a:pt x="289" y="103"/>
                </a:lnTo>
                <a:lnTo>
                  <a:pt x="276" y="101"/>
                </a:lnTo>
                <a:lnTo>
                  <a:pt x="259" y="101"/>
                </a:lnTo>
                <a:lnTo>
                  <a:pt x="259" y="101"/>
                </a:lnTo>
                <a:lnTo>
                  <a:pt x="242" y="101"/>
                </a:lnTo>
                <a:lnTo>
                  <a:pt x="227" y="107"/>
                </a:lnTo>
                <a:lnTo>
                  <a:pt x="227" y="107"/>
                </a:lnTo>
                <a:close/>
                <a:moveTo>
                  <a:pt x="195" y="175"/>
                </a:moveTo>
                <a:lnTo>
                  <a:pt x="195" y="175"/>
                </a:lnTo>
                <a:lnTo>
                  <a:pt x="197" y="169"/>
                </a:lnTo>
                <a:lnTo>
                  <a:pt x="197" y="169"/>
                </a:lnTo>
                <a:lnTo>
                  <a:pt x="195" y="184"/>
                </a:lnTo>
                <a:lnTo>
                  <a:pt x="195" y="184"/>
                </a:lnTo>
                <a:lnTo>
                  <a:pt x="195" y="197"/>
                </a:lnTo>
                <a:lnTo>
                  <a:pt x="199" y="210"/>
                </a:lnTo>
                <a:lnTo>
                  <a:pt x="205" y="220"/>
                </a:lnTo>
                <a:lnTo>
                  <a:pt x="214" y="231"/>
                </a:lnTo>
                <a:lnTo>
                  <a:pt x="222" y="238"/>
                </a:lnTo>
                <a:lnTo>
                  <a:pt x="233" y="244"/>
                </a:lnTo>
                <a:lnTo>
                  <a:pt x="246" y="248"/>
                </a:lnTo>
                <a:lnTo>
                  <a:pt x="259" y="250"/>
                </a:lnTo>
                <a:lnTo>
                  <a:pt x="259" y="250"/>
                </a:lnTo>
                <a:lnTo>
                  <a:pt x="272" y="248"/>
                </a:lnTo>
                <a:lnTo>
                  <a:pt x="284" y="244"/>
                </a:lnTo>
                <a:lnTo>
                  <a:pt x="295" y="238"/>
                </a:lnTo>
                <a:lnTo>
                  <a:pt x="304" y="231"/>
                </a:lnTo>
                <a:lnTo>
                  <a:pt x="312" y="220"/>
                </a:lnTo>
                <a:lnTo>
                  <a:pt x="319" y="210"/>
                </a:lnTo>
                <a:lnTo>
                  <a:pt x="323" y="197"/>
                </a:lnTo>
                <a:lnTo>
                  <a:pt x="323" y="184"/>
                </a:lnTo>
                <a:lnTo>
                  <a:pt x="323" y="184"/>
                </a:lnTo>
                <a:lnTo>
                  <a:pt x="323" y="175"/>
                </a:lnTo>
                <a:lnTo>
                  <a:pt x="282" y="178"/>
                </a:lnTo>
                <a:lnTo>
                  <a:pt x="276" y="158"/>
                </a:lnTo>
                <a:lnTo>
                  <a:pt x="274" y="178"/>
                </a:lnTo>
                <a:lnTo>
                  <a:pt x="267" y="178"/>
                </a:lnTo>
                <a:lnTo>
                  <a:pt x="265" y="137"/>
                </a:lnTo>
                <a:lnTo>
                  <a:pt x="259" y="178"/>
                </a:lnTo>
                <a:lnTo>
                  <a:pt x="195" y="175"/>
                </a:lnTo>
                <a:lnTo>
                  <a:pt x="195" y="175"/>
                </a:lnTo>
                <a:close/>
                <a:moveTo>
                  <a:pt x="284" y="190"/>
                </a:moveTo>
                <a:lnTo>
                  <a:pt x="284" y="190"/>
                </a:lnTo>
                <a:lnTo>
                  <a:pt x="280" y="190"/>
                </a:lnTo>
                <a:lnTo>
                  <a:pt x="278" y="193"/>
                </a:lnTo>
                <a:lnTo>
                  <a:pt x="276" y="195"/>
                </a:lnTo>
                <a:lnTo>
                  <a:pt x="276" y="199"/>
                </a:lnTo>
                <a:lnTo>
                  <a:pt x="276" y="199"/>
                </a:lnTo>
                <a:lnTo>
                  <a:pt x="276" y="201"/>
                </a:lnTo>
                <a:lnTo>
                  <a:pt x="278" y="205"/>
                </a:lnTo>
                <a:lnTo>
                  <a:pt x="280" y="205"/>
                </a:lnTo>
                <a:lnTo>
                  <a:pt x="284" y="208"/>
                </a:lnTo>
                <a:lnTo>
                  <a:pt x="284" y="208"/>
                </a:lnTo>
                <a:lnTo>
                  <a:pt x="287" y="205"/>
                </a:lnTo>
                <a:lnTo>
                  <a:pt x="291" y="205"/>
                </a:lnTo>
                <a:lnTo>
                  <a:pt x="293" y="201"/>
                </a:lnTo>
                <a:lnTo>
                  <a:pt x="293" y="199"/>
                </a:lnTo>
                <a:lnTo>
                  <a:pt x="293" y="199"/>
                </a:lnTo>
                <a:lnTo>
                  <a:pt x="293" y="195"/>
                </a:lnTo>
                <a:lnTo>
                  <a:pt x="291" y="193"/>
                </a:lnTo>
                <a:lnTo>
                  <a:pt x="287" y="190"/>
                </a:lnTo>
                <a:lnTo>
                  <a:pt x="284" y="190"/>
                </a:lnTo>
                <a:lnTo>
                  <a:pt x="284" y="190"/>
                </a:lnTo>
                <a:close/>
                <a:moveTo>
                  <a:pt x="231" y="190"/>
                </a:moveTo>
                <a:lnTo>
                  <a:pt x="231" y="190"/>
                </a:lnTo>
                <a:lnTo>
                  <a:pt x="229" y="190"/>
                </a:lnTo>
                <a:lnTo>
                  <a:pt x="225" y="193"/>
                </a:lnTo>
                <a:lnTo>
                  <a:pt x="225" y="195"/>
                </a:lnTo>
                <a:lnTo>
                  <a:pt x="222" y="199"/>
                </a:lnTo>
                <a:lnTo>
                  <a:pt x="222" y="199"/>
                </a:lnTo>
                <a:lnTo>
                  <a:pt x="225" y="201"/>
                </a:lnTo>
                <a:lnTo>
                  <a:pt x="225" y="205"/>
                </a:lnTo>
                <a:lnTo>
                  <a:pt x="229" y="205"/>
                </a:lnTo>
                <a:lnTo>
                  <a:pt x="231" y="208"/>
                </a:lnTo>
                <a:lnTo>
                  <a:pt x="231" y="208"/>
                </a:lnTo>
                <a:lnTo>
                  <a:pt x="235" y="205"/>
                </a:lnTo>
                <a:lnTo>
                  <a:pt x="237" y="205"/>
                </a:lnTo>
                <a:lnTo>
                  <a:pt x="240" y="201"/>
                </a:lnTo>
                <a:lnTo>
                  <a:pt x="240" y="199"/>
                </a:lnTo>
                <a:lnTo>
                  <a:pt x="240" y="199"/>
                </a:lnTo>
                <a:lnTo>
                  <a:pt x="240" y="195"/>
                </a:lnTo>
                <a:lnTo>
                  <a:pt x="237" y="193"/>
                </a:lnTo>
                <a:lnTo>
                  <a:pt x="235" y="190"/>
                </a:lnTo>
                <a:lnTo>
                  <a:pt x="231" y="190"/>
                </a:lnTo>
                <a:lnTo>
                  <a:pt x="231" y="190"/>
                </a:lnTo>
                <a:close/>
                <a:moveTo>
                  <a:pt x="362" y="366"/>
                </a:moveTo>
                <a:lnTo>
                  <a:pt x="362" y="366"/>
                </a:lnTo>
                <a:lnTo>
                  <a:pt x="359" y="347"/>
                </a:lnTo>
                <a:lnTo>
                  <a:pt x="355" y="330"/>
                </a:lnTo>
                <a:lnTo>
                  <a:pt x="349" y="315"/>
                </a:lnTo>
                <a:lnTo>
                  <a:pt x="340" y="300"/>
                </a:lnTo>
                <a:lnTo>
                  <a:pt x="329" y="287"/>
                </a:lnTo>
                <a:lnTo>
                  <a:pt x="317" y="276"/>
                </a:lnTo>
                <a:lnTo>
                  <a:pt x="304" y="267"/>
                </a:lnTo>
                <a:lnTo>
                  <a:pt x="289" y="261"/>
                </a:lnTo>
                <a:lnTo>
                  <a:pt x="227" y="349"/>
                </a:lnTo>
                <a:lnTo>
                  <a:pt x="227" y="261"/>
                </a:lnTo>
                <a:lnTo>
                  <a:pt x="227" y="261"/>
                </a:lnTo>
                <a:lnTo>
                  <a:pt x="212" y="267"/>
                </a:lnTo>
                <a:lnTo>
                  <a:pt x="199" y="276"/>
                </a:lnTo>
                <a:lnTo>
                  <a:pt x="186" y="287"/>
                </a:lnTo>
                <a:lnTo>
                  <a:pt x="175" y="300"/>
                </a:lnTo>
                <a:lnTo>
                  <a:pt x="167" y="315"/>
                </a:lnTo>
                <a:lnTo>
                  <a:pt x="160" y="330"/>
                </a:lnTo>
                <a:lnTo>
                  <a:pt x="156" y="347"/>
                </a:lnTo>
                <a:lnTo>
                  <a:pt x="154" y="366"/>
                </a:lnTo>
                <a:lnTo>
                  <a:pt x="362" y="366"/>
                </a:lnTo>
                <a:lnTo>
                  <a:pt x="362" y="366"/>
                </a:lnTo>
                <a:close/>
                <a:moveTo>
                  <a:pt x="353" y="488"/>
                </a:moveTo>
                <a:lnTo>
                  <a:pt x="439" y="488"/>
                </a:lnTo>
                <a:lnTo>
                  <a:pt x="469" y="537"/>
                </a:lnTo>
                <a:lnTo>
                  <a:pt x="329" y="537"/>
                </a:lnTo>
                <a:lnTo>
                  <a:pt x="353" y="488"/>
                </a:lnTo>
                <a:lnTo>
                  <a:pt x="353" y="488"/>
                </a:lnTo>
                <a:close/>
                <a:moveTo>
                  <a:pt x="122" y="0"/>
                </a:moveTo>
                <a:lnTo>
                  <a:pt x="122" y="0"/>
                </a:lnTo>
                <a:lnTo>
                  <a:pt x="111" y="2"/>
                </a:lnTo>
                <a:lnTo>
                  <a:pt x="100" y="4"/>
                </a:lnTo>
                <a:lnTo>
                  <a:pt x="90" y="11"/>
                </a:lnTo>
                <a:lnTo>
                  <a:pt x="81" y="17"/>
                </a:lnTo>
                <a:lnTo>
                  <a:pt x="73" y="26"/>
                </a:lnTo>
                <a:lnTo>
                  <a:pt x="68" y="36"/>
                </a:lnTo>
                <a:lnTo>
                  <a:pt x="64" y="47"/>
                </a:lnTo>
                <a:lnTo>
                  <a:pt x="64" y="60"/>
                </a:lnTo>
                <a:lnTo>
                  <a:pt x="64" y="389"/>
                </a:lnTo>
                <a:lnTo>
                  <a:pt x="64" y="389"/>
                </a:lnTo>
                <a:lnTo>
                  <a:pt x="64" y="400"/>
                </a:lnTo>
                <a:lnTo>
                  <a:pt x="66" y="409"/>
                </a:lnTo>
                <a:lnTo>
                  <a:pt x="70" y="417"/>
                </a:lnTo>
                <a:lnTo>
                  <a:pt x="75" y="426"/>
                </a:lnTo>
                <a:lnTo>
                  <a:pt x="81" y="432"/>
                </a:lnTo>
                <a:lnTo>
                  <a:pt x="90" y="439"/>
                </a:lnTo>
                <a:lnTo>
                  <a:pt x="98" y="443"/>
                </a:lnTo>
                <a:lnTo>
                  <a:pt x="107" y="447"/>
                </a:lnTo>
                <a:lnTo>
                  <a:pt x="107" y="447"/>
                </a:lnTo>
                <a:lnTo>
                  <a:pt x="0" y="531"/>
                </a:lnTo>
                <a:lnTo>
                  <a:pt x="0" y="582"/>
                </a:lnTo>
                <a:lnTo>
                  <a:pt x="798" y="582"/>
                </a:lnTo>
                <a:lnTo>
                  <a:pt x="798" y="531"/>
                </a:lnTo>
                <a:lnTo>
                  <a:pt x="685" y="447"/>
                </a:lnTo>
                <a:lnTo>
                  <a:pt x="685" y="447"/>
                </a:lnTo>
                <a:lnTo>
                  <a:pt x="693" y="445"/>
                </a:lnTo>
                <a:lnTo>
                  <a:pt x="702" y="441"/>
                </a:lnTo>
                <a:lnTo>
                  <a:pt x="710" y="434"/>
                </a:lnTo>
                <a:lnTo>
                  <a:pt x="717" y="426"/>
                </a:lnTo>
                <a:lnTo>
                  <a:pt x="723" y="419"/>
                </a:lnTo>
                <a:lnTo>
                  <a:pt x="725" y="411"/>
                </a:lnTo>
                <a:lnTo>
                  <a:pt x="730" y="400"/>
                </a:lnTo>
                <a:lnTo>
                  <a:pt x="730" y="389"/>
                </a:lnTo>
                <a:lnTo>
                  <a:pt x="730" y="60"/>
                </a:lnTo>
                <a:lnTo>
                  <a:pt x="730" y="60"/>
                </a:lnTo>
                <a:lnTo>
                  <a:pt x="730" y="47"/>
                </a:lnTo>
                <a:lnTo>
                  <a:pt x="725" y="36"/>
                </a:lnTo>
                <a:lnTo>
                  <a:pt x="719" y="26"/>
                </a:lnTo>
                <a:lnTo>
                  <a:pt x="713" y="17"/>
                </a:lnTo>
                <a:lnTo>
                  <a:pt x="704" y="11"/>
                </a:lnTo>
                <a:lnTo>
                  <a:pt x="693" y="4"/>
                </a:lnTo>
                <a:lnTo>
                  <a:pt x="683" y="2"/>
                </a:lnTo>
                <a:lnTo>
                  <a:pt x="672" y="0"/>
                </a:lnTo>
                <a:lnTo>
                  <a:pt x="122"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1348">
              <a:latin typeface="Impact" charset="0"/>
              <a:ea typeface="微软雅黑" charset="0"/>
              <a:sym typeface="Impact" charset="0"/>
            </a:endParaRPr>
          </a:p>
        </p:txBody>
      </p:sp>
      <p:sp>
        <p:nvSpPr>
          <p:cNvPr id="8" name="流程图: 过程 5">
            <a:extLst>
              <a:ext uri="{FF2B5EF4-FFF2-40B4-BE49-F238E27FC236}">
                <a16:creationId xmlns:a16="http://schemas.microsoft.com/office/drawing/2014/main" id="{B7154FA7-4040-4748-A3E2-A6A1E8DFA4C9}"/>
              </a:ext>
            </a:extLst>
          </p:cNvPr>
          <p:cNvSpPr/>
          <p:nvPr/>
        </p:nvSpPr>
        <p:spPr>
          <a:xfrm>
            <a:off x="768699" y="776236"/>
            <a:ext cx="8375301" cy="1910818"/>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buClr>
                <a:srgbClr val="595959"/>
              </a:buClr>
              <a:buSzPts val="1800"/>
            </a:pPr>
            <a:r>
              <a:rPr lang="en-US" sz="1100" b="1" dirty="0">
                <a:solidFill>
                  <a:schemeClr val="bg1"/>
                </a:solidFill>
                <a:latin typeface="Calibri" panose="020F0502020204030204" pitchFamily="34" charset="0"/>
                <a:ea typeface="Lato"/>
                <a:cs typeface="Calibri" panose="020F0502020204030204" pitchFamily="34" charset="0"/>
                <a:sym typeface="Lato"/>
              </a:rPr>
              <a:t>We first separated every single movie record into 6 relationships based on the director of the movie and the actors in it</a:t>
            </a:r>
          </a:p>
          <a:p>
            <a:pPr marL="171450" lvl="0" indent="-171450">
              <a:lnSpc>
                <a:spcPct val="115000"/>
              </a:lnSpc>
              <a:buClr>
                <a:srgbClr val="C9AD03"/>
              </a:buClr>
              <a:buSzPct val="100000"/>
              <a:buFont typeface="Arial" panose="020B0604020202020204" pitchFamily="34" charset="0"/>
              <a:buChar char="•"/>
            </a:pPr>
            <a:r>
              <a:rPr lang="en-US" sz="1100" dirty="0">
                <a:solidFill>
                  <a:schemeClr val="bg1"/>
                </a:solidFill>
                <a:latin typeface="Calibri" panose="020F0502020204030204" pitchFamily="34" charset="0"/>
                <a:ea typeface="Lato"/>
                <a:cs typeface="Calibri" panose="020F0502020204030204" pitchFamily="34" charset="0"/>
                <a:sym typeface="Lato"/>
              </a:rPr>
              <a:t>Created an edge list for further use</a:t>
            </a:r>
          </a:p>
          <a:p>
            <a:pPr lvl="0">
              <a:lnSpc>
                <a:spcPct val="115000"/>
              </a:lnSpc>
              <a:buClr>
                <a:srgbClr val="595959"/>
              </a:buClr>
              <a:buSzPts val="1800"/>
            </a:pPr>
            <a:r>
              <a:rPr lang="en-US" sz="1100" b="1" dirty="0">
                <a:solidFill>
                  <a:schemeClr val="bg1"/>
                </a:solidFill>
                <a:latin typeface="Calibri" panose="020F0502020204030204" pitchFamily="34" charset="0"/>
                <a:ea typeface="Lato"/>
                <a:cs typeface="Calibri" panose="020F0502020204030204" pitchFamily="34" charset="0"/>
                <a:sym typeface="Lato"/>
              </a:rPr>
              <a:t>We copied the edge list twice to assign random X/Y coordinates, making sure to keep them connected by using the same ID for each actor/director</a:t>
            </a:r>
          </a:p>
          <a:p>
            <a:pPr marL="171450" indent="-171450">
              <a:lnSpc>
                <a:spcPct val="115000"/>
              </a:lnSpc>
              <a:buClr>
                <a:srgbClr val="C9AD03"/>
              </a:buClr>
              <a:buSzPct val="100000"/>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sym typeface="Lato"/>
              </a:rPr>
              <a:t>One record was repeated 12 times so the dataset is 12x bigger than it used to be</a:t>
            </a:r>
          </a:p>
          <a:p>
            <a:pPr lvl="0">
              <a:lnSpc>
                <a:spcPct val="115000"/>
              </a:lnSpc>
              <a:buClr>
                <a:srgbClr val="595959"/>
              </a:buClr>
              <a:buSzPts val="1800"/>
            </a:pPr>
            <a:r>
              <a:rPr lang="en-US" sz="1100" b="1" dirty="0">
                <a:solidFill>
                  <a:schemeClr val="bg1"/>
                </a:solidFill>
                <a:latin typeface="Calibri" panose="020F0502020204030204" pitchFamily="34" charset="0"/>
                <a:ea typeface="Lato"/>
                <a:cs typeface="Calibri" panose="020F0502020204030204" pitchFamily="34" charset="0"/>
                <a:sym typeface="Lato"/>
              </a:rPr>
              <a:t>We then explored how to create a network graph object in Tableau using a R script </a:t>
            </a:r>
          </a:p>
          <a:p>
            <a:pPr marL="171450" lvl="0" indent="-171450">
              <a:lnSpc>
                <a:spcPct val="115000"/>
              </a:lnSpc>
              <a:buClr>
                <a:srgbClr val="C9AD03"/>
              </a:buClr>
              <a:buSzPct val="100000"/>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sym typeface="Lato"/>
              </a:rPr>
              <a:t>We assigned each director/actor a unique and random X/Y coordinate that we then used to plot into a network graph object in Tableau</a:t>
            </a:r>
          </a:p>
          <a:p>
            <a:pPr marL="171450" lvl="0" indent="-171450">
              <a:lnSpc>
                <a:spcPct val="115000"/>
              </a:lnSpc>
              <a:buClr>
                <a:srgbClr val="C9AD03"/>
              </a:buClr>
              <a:buSzPct val="100000"/>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sym typeface="Lato"/>
              </a:rPr>
              <a:t>Each node has its own unique coordinate while the same node shared the same coordinate, with a path indicating a relationship between one director/actor and another</a:t>
            </a:r>
          </a:p>
          <a:p>
            <a:pPr algn="ctr"/>
            <a:endParaRPr lang="zh-CN" altLang="en-US" sz="1050" dirty="0"/>
          </a:p>
        </p:txBody>
      </p:sp>
      <p:pic>
        <p:nvPicPr>
          <p:cNvPr id="9" name="Google Shape;181;p32">
            <a:extLst>
              <a:ext uri="{FF2B5EF4-FFF2-40B4-BE49-F238E27FC236}">
                <a16:creationId xmlns:a16="http://schemas.microsoft.com/office/drawing/2014/main" id="{33E33C73-1E85-4F1C-A822-A4A5EE119FC7}"/>
              </a:ext>
            </a:extLst>
          </p:cNvPr>
          <p:cNvPicPr preferRelativeResize="0"/>
          <p:nvPr/>
        </p:nvPicPr>
        <p:blipFill>
          <a:blip r:embed="rId2">
            <a:alphaModFix/>
          </a:blip>
          <a:stretch>
            <a:fillRect/>
          </a:stretch>
        </p:blipFill>
        <p:spPr>
          <a:xfrm>
            <a:off x="5770454" y="2871537"/>
            <a:ext cx="3373546" cy="2014662"/>
          </a:xfrm>
          <a:prstGeom prst="rect">
            <a:avLst/>
          </a:prstGeom>
          <a:noFill/>
          <a:ln>
            <a:noFill/>
          </a:ln>
        </p:spPr>
      </p:pic>
      <p:sp>
        <p:nvSpPr>
          <p:cNvPr id="10" name="Freeform 8">
            <a:extLst>
              <a:ext uri="{FF2B5EF4-FFF2-40B4-BE49-F238E27FC236}">
                <a16:creationId xmlns:a16="http://schemas.microsoft.com/office/drawing/2014/main" id="{7DE98AEC-04F7-414F-A003-7D0363E54A14}"/>
              </a:ext>
            </a:extLst>
          </p:cNvPr>
          <p:cNvSpPr>
            <a:spLocks noEditPoints="1" noChangeArrowheads="1"/>
          </p:cNvSpPr>
          <p:nvPr/>
        </p:nvSpPr>
        <p:spPr bwMode="auto">
          <a:xfrm>
            <a:off x="244863" y="3129134"/>
            <a:ext cx="411031" cy="279813"/>
          </a:xfrm>
          <a:custGeom>
            <a:avLst/>
            <a:gdLst>
              <a:gd name="T0" fmla="*/ 210 w 873"/>
              <a:gd name="T1" fmla="*/ 561 h 709"/>
              <a:gd name="T2" fmla="*/ 238 w 873"/>
              <a:gd name="T3" fmla="*/ 516 h 709"/>
              <a:gd name="T4" fmla="*/ 687 w 873"/>
              <a:gd name="T5" fmla="*/ 330 h 709"/>
              <a:gd name="T6" fmla="*/ 724 w 873"/>
              <a:gd name="T7" fmla="*/ 388 h 709"/>
              <a:gd name="T8" fmla="*/ 659 w 873"/>
              <a:gd name="T9" fmla="*/ 448 h 709"/>
              <a:gd name="T10" fmla="*/ 657 w 873"/>
              <a:gd name="T11" fmla="*/ 396 h 709"/>
              <a:gd name="T12" fmla="*/ 642 w 873"/>
              <a:gd name="T13" fmla="*/ 349 h 709"/>
              <a:gd name="T14" fmla="*/ 629 w 873"/>
              <a:gd name="T15" fmla="*/ 242 h 709"/>
              <a:gd name="T16" fmla="*/ 659 w 873"/>
              <a:gd name="T17" fmla="*/ 225 h 709"/>
              <a:gd name="T18" fmla="*/ 749 w 873"/>
              <a:gd name="T19" fmla="*/ 251 h 709"/>
              <a:gd name="T20" fmla="*/ 818 w 873"/>
              <a:gd name="T21" fmla="*/ 261 h 709"/>
              <a:gd name="T22" fmla="*/ 848 w 873"/>
              <a:gd name="T23" fmla="*/ 221 h 709"/>
              <a:gd name="T24" fmla="*/ 871 w 873"/>
              <a:gd name="T25" fmla="*/ 227 h 709"/>
              <a:gd name="T26" fmla="*/ 811 w 873"/>
              <a:gd name="T27" fmla="*/ 289 h 709"/>
              <a:gd name="T28" fmla="*/ 741 w 873"/>
              <a:gd name="T29" fmla="*/ 274 h 709"/>
              <a:gd name="T30" fmla="*/ 687 w 873"/>
              <a:gd name="T31" fmla="*/ 253 h 709"/>
              <a:gd name="T32" fmla="*/ 651 w 873"/>
              <a:gd name="T33" fmla="*/ 257 h 709"/>
              <a:gd name="T34" fmla="*/ 614 w 873"/>
              <a:gd name="T35" fmla="*/ 276 h 709"/>
              <a:gd name="T36" fmla="*/ 749 w 873"/>
              <a:gd name="T37" fmla="*/ 338 h 709"/>
              <a:gd name="T38" fmla="*/ 717 w 873"/>
              <a:gd name="T39" fmla="*/ 437 h 709"/>
              <a:gd name="T40" fmla="*/ 636 w 873"/>
              <a:gd name="T41" fmla="*/ 473 h 709"/>
              <a:gd name="T42" fmla="*/ 554 w 873"/>
              <a:gd name="T43" fmla="*/ 437 h 709"/>
              <a:gd name="T44" fmla="*/ 522 w 873"/>
              <a:gd name="T45" fmla="*/ 349 h 709"/>
              <a:gd name="T46" fmla="*/ 512 w 873"/>
              <a:gd name="T47" fmla="*/ 597 h 709"/>
              <a:gd name="T48" fmla="*/ 587 w 873"/>
              <a:gd name="T49" fmla="*/ 700 h 709"/>
              <a:gd name="T50" fmla="*/ 649 w 873"/>
              <a:gd name="T51" fmla="*/ 709 h 709"/>
              <a:gd name="T52" fmla="*/ 751 w 873"/>
              <a:gd name="T53" fmla="*/ 632 h 709"/>
              <a:gd name="T54" fmla="*/ 544 w 873"/>
              <a:gd name="T55" fmla="*/ 336 h 709"/>
              <a:gd name="T56" fmla="*/ 621 w 873"/>
              <a:gd name="T57" fmla="*/ 353 h 709"/>
              <a:gd name="T58" fmla="*/ 617 w 873"/>
              <a:gd name="T59" fmla="*/ 407 h 709"/>
              <a:gd name="T60" fmla="*/ 595 w 873"/>
              <a:gd name="T61" fmla="*/ 439 h 709"/>
              <a:gd name="T62" fmla="*/ 544 w 873"/>
              <a:gd name="T63" fmla="*/ 368 h 709"/>
              <a:gd name="T64" fmla="*/ 334 w 873"/>
              <a:gd name="T65" fmla="*/ 103 h 709"/>
              <a:gd name="T66" fmla="*/ 325 w 873"/>
              <a:gd name="T67" fmla="*/ 174 h 709"/>
              <a:gd name="T68" fmla="*/ 259 w 873"/>
              <a:gd name="T69" fmla="*/ 212 h 709"/>
              <a:gd name="T70" fmla="*/ 184 w 873"/>
              <a:gd name="T71" fmla="*/ 163 h 709"/>
              <a:gd name="T72" fmla="*/ 165 w 873"/>
              <a:gd name="T73" fmla="*/ 161 h 709"/>
              <a:gd name="T74" fmla="*/ 141 w 873"/>
              <a:gd name="T75" fmla="*/ 231 h 709"/>
              <a:gd name="T76" fmla="*/ 107 w 873"/>
              <a:gd name="T77" fmla="*/ 210 h 709"/>
              <a:gd name="T78" fmla="*/ 139 w 873"/>
              <a:gd name="T79" fmla="*/ 112 h 709"/>
              <a:gd name="T80" fmla="*/ 229 w 873"/>
              <a:gd name="T81" fmla="*/ 69 h 709"/>
              <a:gd name="T82" fmla="*/ 396 w 873"/>
              <a:gd name="T83" fmla="*/ 97 h 709"/>
              <a:gd name="T84" fmla="*/ 334 w 873"/>
              <a:gd name="T85" fmla="*/ 103 h 709"/>
              <a:gd name="T86" fmla="*/ 270 w 873"/>
              <a:gd name="T87" fmla="*/ 234 h 709"/>
              <a:gd name="T88" fmla="*/ 370 w 873"/>
              <a:gd name="T89" fmla="*/ 216 h 709"/>
              <a:gd name="T90" fmla="*/ 407 w 873"/>
              <a:gd name="T91" fmla="*/ 133 h 709"/>
              <a:gd name="T92" fmla="*/ 347 w 873"/>
              <a:gd name="T93" fmla="*/ 195 h 709"/>
              <a:gd name="T94" fmla="*/ 210 w 873"/>
              <a:gd name="T95" fmla="*/ 221 h 709"/>
              <a:gd name="T96" fmla="*/ 407 w 873"/>
              <a:gd name="T97" fmla="*/ 422 h 709"/>
              <a:gd name="T98" fmla="*/ 432 w 873"/>
              <a:gd name="T99" fmla="*/ 416 h 709"/>
              <a:gd name="T100" fmla="*/ 349 w 873"/>
              <a:gd name="T101" fmla="*/ 251 h 709"/>
              <a:gd name="T102" fmla="*/ 26 w 873"/>
              <a:gd name="T103" fmla="*/ 30 h 709"/>
              <a:gd name="T104" fmla="*/ 0 w 873"/>
              <a:gd name="T105" fmla="*/ 398 h 709"/>
              <a:gd name="T106" fmla="*/ 26 w 873"/>
              <a:gd name="T107" fmla="*/ 467 h 709"/>
              <a:gd name="T108" fmla="*/ 473 w 873"/>
              <a:gd name="T109" fmla="*/ 448 h 709"/>
              <a:gd name="T110" fmla="*/ 60 w 873"/>
              <a:gd name="T111" fmla="*/ 435 h 709"/>
              <a:gd name="T112" fmla="*/ 47 w 873"/>
              <a:gd name="T113" fmla="*/ 99 h 709"/>
              <a:gd name="T114" fmla="*/ 60 w 873"/>
              <a:gd name="T115" fmla="*/ 62 h 709"/>
              <a:gd name="T116" fmla="*/ 674 w 873"/>
              <a:gd name="T117" fmla="*/ 47 h 709"/>
              <a:gd name="T118" fmla="*/ 709 w 873"/>
              <a:gd name="T119" fmla="*/ 69 h 709"/>
              <a:gd name="T120" fmla="*/ 743 w 873"/>
              <a:gd name="T121" fmla="*/ 208 h 709"/>
              <a:gd name="T122" fmla="*/ 758 w 873"/>
              <a:gd name="T123" fmla="*/ 60 h 709"/>
              <a:gd name="T124" fmla="*/ 691 w 873"/>
              <a:gd name="T125" fmla="*/ 2 h 7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73"/>
              <a:gd name="T190" fmla="*/ 0 h 709"/>
              <a:gd name="T191" fmla="*/ 873 w 873"/>
              <a:gd name="T192" fmla="*/ 709 h 7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73" h="709">
                <a:moveTo>
                  <a:pt x="257" y="514"/>
                </a:moveTo>
                <a:lnTo>
                  <a:pt x="473" y="514"/>
                </a:lnTo>
                <a:lnTo>
                  <a:pt x="473" y="578"/>
                </a:lnTo>
                <a:lnTo>
                  <a:pt x="210" y="578"/>
                </a:lnTo>
                <a:lnTo>
                  <a:pt x="210" y="561"/>
                </a:lnTo>
                <a:lnTo>
                  <a:pt x="210" y="561"/>
                </a:lnTo>
                <a:lnTo>
                  <a:pt x="210" y="550"/>
                </a:lnTo>
                <a:lnTo>
                  <a:pt x="214" y="542"/>
                </a:lnTo>
                <a:lnTo>
                  <a:pt x="218" y="533"/>
                </a:lnTo>
                <a:lnTo>
                  <a:pt x="223" y="527"/>
                </a:lnTo>
                <a:lnTo>
                  <a:pt x="231" y="520"/>
                </a:lnTo>
                <a:lnTo>
                  <a:pt x="238" y="516"/>
                </a:lnTo>
                <a:lnTo>
                  <a:pt x="248" y="514"/>
                </a:lnTo>
                <a:lnTo>
                  <a:pt x="257" y="514"/>
                </a:lnTo>
                <a:lnTo>
                  <a:pt x="257" y="514"/>
                </a:lnTo>
                <a:close/>
                <a:moveTo>
                  <a:pt x="642" y="328"/>
                </a:moveTo>
                <a:lnTo>
                  <a:pt x="642" y="328"/>
                </a:lnTo>
                <a:lnTo>
                  <a:pt x="687" y="330"/>
                </a:lnTo>
                <a:lnTo>
                  <a:pt x="730" y="336"/>
                </a:lnTo>
                <a:lnTo>
                  <a:pt x="730" y="336"/>
                </a:lnTo>
                <a:lnTo>
                  <a:pt x="730" y="349"/>
                </a:lnTo>
                <a:lnTo>
                  <a:pt x="730" y="349"/>
                </a:lnTo>
                <a:lnTo>
                  <a:pt x="728" y="368"/>
                </a:lnTo>
                <a:lnTo>
                  <a:pt x="724" y="388"/>
                </a:lnTo>
                <a:lnTo>
                  <a:pt x="715" y="405"/>
                </a:lnTo>
                <a:lnTo>
                  <a:pt x="704" y="420"/>
                </a:lnTo>
                <a:lnTo>
                  <a:pt x="704" y="420"/>
                </a:lnTo>
                <a:lnTo>
                  <a:pt x="691" y="433"/>
                </a:lnTo>
                <a:lnTo>
                  <a:pt x="676" y="441"/>
                </a:lnTo>
                <a:lnTo>
                  <a:pt x="659" y="448"/>
                </a:lnTo>
                <a:lnTo>
                  <a:pt x="642" y="450"/>
                </a:lnTo>
                <a:lnTo>
                  <a:pt x="642" y="422"/>
                </a:lnTo>
                <a:lnTo>
                  <a:pt x="642" y="422"/>
                </a:lnTo>
                <a:lnTo>
                  <a:pt x="649" y="416"/>
                </a:lnTo>
                <a:lnTo>
                  <a:pt x="653" y="407"/>
                </a:lnTo>
                <a:lnTo>
                  <a:pt x="657" y="396"/>
                </a:lnTo>
                <a:lnTo>
                  <a:pt x="657" y="386"/>
                </a:lnTo>
                <a:lnTo>
                  <a:pt x="657" y="386"/>
                </a:lnTo>
                <a:lnTo>
                  <a:pt x="657" y="373"/>
                </a:lnTo>
                <a:lnTo>
                  <a:pt x="653" y="362"/>
                </a:lnTo>
                <a:lnTo>
                  <a:pt x="649" y="353"/>
                </a:lnTo>
                <a:lnTo>
                  <a:pt x="642" y="349"/>
                </a:lnTo>
                <a:lnTo>
                  <a:pt x="642" y="328"/>
                </a:lnTo>
                <a:lnTo>
                  <a:pt x="642" y="328"/>
                </a:lnTo>
                <a:close/>
                <a:moveTo>
                  <a:pt x="621" y="276"/>
                </a:moveTo>
                <a:lnTo>
                  <a:pt x="621" y="276"/>
                </a:lnTo>
                <a:lnTo>
                  <a:pt x="623" y="257"/>
                </a:lnTo>
                <a:lnTo>
                  <a:pt x="629" y="242"/>
                </a:lnTo>
                <a:lnTo>
                  <a:pt x="629" y="242"/>
                </a:lnTo>
                <a:lnTo>
                  <a:pt x="636" y="234"/>
                </a:lnTo>
                <a:lnTo>
                  <a:pt x="642" y="229"/>
                </a:lnTo>
                <a:lnTo>
                  <a:pt x="651" y="225"/>
                </a:lnTo>
                <a:lnTo>
                  <a:pt x="659" y="225"/>
                </a:lnTo>
                <a:lnTo>
                  <a:pt x="659" y="225"/>
                </a:lnTo>
                <a:lnTo>
                  <a:pt x="676" y="225"/>
                </a:lnTo>
                <a:lnTo>
                  <a:pt x="691" y="229"/>
                </a:lnTo>
                <a:lnTo>
                  <a:pt x="691" y="229"/>
                </a:lnTo>
                <a:lnTo>
                  <a:pt x="728" y="242"/>
                </a:lnTo>
                <a:lnTo>
                  <a:pt x="728" y="242"/>
                </a:lnTo>
                <a:lnTo>
                  <a:pt x="749" y="251"/>
                </a:lnTo>
                <a:lnTo>
                  <a:pt x="771" y="259"/>
                </a:lnTo>
                <a:lnTo>
                  <a:pt x="771" y="259"/>
                </a:lnTo>
                <a:lnTo>
                  <a:pt x="784" y="261"/>
                </a:lnTo>
                <a:lnTo>
                  <a:pt x="794" y="264"/>
                </a:lnTo>
                <a:lnTo>
                  <a:pt x="807" y="264"/>
                </a:lnTo>
                <a:lnTo>
                  <a:pt x="818" y="261"/>
                </a:lnTo>
                <a:lnTo>
                  <a:pt x="818" y="261"/>
                </a:lnTo>
                <a:lnTo>
                  <a:pt x="818" y="261"/>
                </a:lnTo>
                <a:lnTo>
                  <a:pt x="826" y="255"/>
                </a:lnTo>
                <a:lnTo>
                  <a:pt x="835" y="249"/>
                </a:lnTo>
                <a:lnTo>
                  <a:pt x="841" y="236"/>
                </a:lnTo>
                <a:lnTo>
                  <a:pt x="848" y="221"/>
                </a:lnTo>
                <a:lnTo>
                  <a:pt x="850" y="214"/>
                </a:lnTo>
                <a:lnTo>
                  <a:pt x="854" y="216"/>
                </a:lnTo>
                <a:lnTo>
                  <a:pt x="867" y="221"/>
                </a:lnTo>
                <a:lnTo>
                  <a:pt x="873" y="221"/>
                </a:lnTo>
                <a:lnTo>
                  <a:pt x="871" y="227"/>
                </a:lnTo>
                <a:lnTo>
                  <a:pt x="871" y="227"/>
                </a:lnTo>
                <a:lnTo>
                  <a:pt x="863" y="249"/>
                </a:lnTo>
                <a:lnTo>
                  <a:pt x="852" y="266"/>
                </a:lnTo>
                <a:lnTo>
                  <a:pt x="841" y="276"/>
                </a:lnTo>
                <a:lnTo>
                  <a:pt x="826" y="285"/>
                </a:lnTo>
                <a:lnTo>
                  <a:pt x="826" y="285"/>
                </a:lnTo>
                <a:lnTo>
                  <a:pt x="811" y="289"/>
                </a:lnTo>
                <a:lnTo>
                  <a:pt x="796" y="289"/>
                </a:lnTo>
                <a:lnTo>
                  <a:pt x="779" y="287"/>
                </a:lnTo>
                <a:lnTo>
                  <a:pt x="764" y="283"/>
                </a:lnTo>
                <a:lnTo>
                  <a:pt x="764" y="283"/>
                </a:lnTo>
                <a:lnTo>
                  <a:pt x="741" y="274"/>
                </a:lnTo>
                <a:lnTo>
                  <a:pt x="741" y="274"/>
                </a:lnTo>
                <a:lnTo>
                  <a:pt x="717" y="266"/>
                </a:lnTo>
                <a:lnTo>
                  <a:pt x="717" y="266"/>
                </a:lnTo>
                <a:lnTo>
                  <a:pt x="717" y="266"/>
                </a:lnTo>
                <a:lnTo>
                  <a:pt x="717" y="266"/>
                </a:lnTo>
                <a:lnTo>
                  <a:pt x="717" y="266"/>
                </a:lnTo>
                <a:lnTo>
                  <a:pt x="687" y="253"/>
                </a:lnTo>
                <a:lnTo>
                  <a:pt x="672" y="251"/>
                </a:lnTo>
                <a:lnTo>
                  <a:pt x="661" y="249"/>
                </a:lnTo>
                <a:lnTo>
                  <a:pt x="661" y="249"/>
                </a:lnTo>
                <a:lnTo>
                  <a:pt x="655" y="251"/>
                </a:lnTo>
                <a:lnTo>
                  <a:pt x="651" y="257"/>
                </a:lnTo>
                <a:lnTo>
                  <a:pt x="651" y="257"/>
                </a:lnTo>
                <a:lnTo>
                  <a:pt x="649" y="266"/>
                </a:lnTo>
                <a:lnTo>
                  <a:pt x="647" y="276"/>
                </a:lnTo>
                <a:lnTo>
                  <a:pt x="653" y="276"/>
                </a:lnTo>
                <a:lnTo>
                  <a:pt x="661" y="317"/>
                </a:lnTo>
                <a:lnTo>
                  <a:pt x="606" y="317"/>
                </a:lnTo>
                <a:lnTo>
                  <a:pt x="614" y="276"/>
                </a:lnTo>
                <a:lnTo>
                  <a:pt x="621" y="276"/>
                </a:lnTo>
                <a:lnTo>
                  <a:pt x="621" y="276"/>
                </a:lnTo>
                <a:close/>
                <a:moveTo>
                  <a:pt x="760" y="341"/>
                </a:moveTo>
                <a:lnTo>
                  <a:pt x="760" y="341"/>
                </a:lnTo>
                <a:lnTo>
                  <a:pt x="749" y="338"/>
                </a:lnTo>
                <a:lnTo>
                  <a:pt x="749" y="338"/>
                </a:lnTo>
                <a:lnTo>
                  <a:pt x="749" y="349"/>
                </a:lnTo>
                <a:lnTo>
                  <a:pt x="749" y="349"/>
                </a:lnTo>
                <a:lnTo>
                  <a:pt x="747" y="375"/>
                </a:lnTo>
                <a:lnTo>
                  <a:pt x="741" y="396"/>
                </a:lnTo>
                <a:lnTo>
                  <a:pt x="730" y="418"/>
                </a:lnTo>
                <a:lnTo>
                  <a:pt x="717" y="437"/>
                </a:lnTo>
                <a:lnTo>
                  <a:pt x="717" y="437"/>
                </a:lnTo>
                <a:lnTo>
                  <a:pt x="700" y="452"/>
                </a:lnTo>
                <a:lnTo>
                  <a:pt x="681" y="463"/>
                </a:lnTo>
                <a:lnTo>
                  <a:pt x="659" y="471"/>
                </a:lnTo>
                <a:lnTo>
                  <a:pt x="647" y="473"/>
                </a:lnTo>
                <a:lnTo>
                  <a:pt x="636" y="473"/>
                </a:lnTo>
                <a:lnTo>
                  <a:pt x="636" y="473"/>
                </a:lnTo>
                <a:lnTo>
                  <a:pt x="625" y="473"/>
                </a:lnTo>
                <a:lnTo>
                  <a:pt x="612" y="471"/>
                </a:lnTo>
                <a:lnTo>
                  <a:pt x="591" y="463"/>
                </a:lnTo>
                <a:lnTo>
                  <a:pt x="572" y="452"/>
                </a:lnTo>
                <a:lnTo>
                  <a:pt x="554" y="437"/>
                </a:lnTo>
                <a:lnTo>
                  <a:pt x="554" y="437"/>
                </a:lnTo>
                <a:lnTo>
                  <a:pt x="542" y="418"/>
                </a:lnTo>
                <a:lnTo>
                  <a:pt x="531" y="396"/>
                </a:lnTo>
                <a:lnTo>
                  <a:pt x="524" y="375"/>
                </a:lnTo>
                <a:lnTo>
                  <a:pt x="522" y="349"/>
                </a:lnTo>
                <a:lnTo>
                  <a:pt x="522" y="349"/>
                </a:lnTo>
                <a:lnTo>
                  <a:pt x="522" y="338"/>
                </a:lnTo>
                <a:lnTo>
                  <a:pt x="522" y="338"/>
                </a:lnTo>
                <a:lnTo>
                  <a:pt x="512" y="341"/>
                </a:lnTo>
                <a:lnTo>
                  <a:pt x="512" y="585"/>
                </a:lnTo>
                <a:lnTo>
                  <a:pt x="512" y="585"/>
                </a:lnTo>
                <a:lnTo>
                  <a:pt x="512" y="597"/>
                </a:lnTo>
                <a:lnTo>
                  <a:pt x="514" y="610"/>
                </a:lnTo>
                <a:lnTo>
                  <a:pt x="520" y="632"/>
                </a:lnTo>
                <a:lnTo>
                  <a:pt x="533" y="653"/>
                </a:lnTo>
                <a:lnTo>
                  <a:pt x="548" y="672"/>
                </a:lnTo>
                <a:lnTo>
                  <a:pt x="567" y="687"/>
                </a:lnTo>
                <a:lnTo>
                  <a:pt x="587" y="700"/>
                </a:lnTo>
                <a:lnTo>
                  <a:pt x="610" y="707"/>
                </a:lnTo>
                <a:lnTo>
                  <a:pt x="623" y="709"/>
                </a:lnTo>
                <a:lnTo>
                  <a:pt x="636" y="709"/>
                </a:lnTo>
                <a:lnTo>
                  <a:pt x="636" y="709"/>
                </a:lnTo>
                <a:lnTo>
                  <a:pt x="636" y="709"/>
                </a:lnTo>
                <a:lnTo>
                  <a:pt x="649" y="709"/>
                </a:lnTo>
                <a:lnTo>
                  <a:pt x="661" y="707"/>
                </a:lnTo>
                <a:lnTo>
                  <a:pt x="685" y="700"/>
                </a:lnTo>
                <a:lnTo>
                  <a:pt x="706" y="687"/>
                </a:lnTo>
                <a:lnTo>
                  <a:pt x="724" y="672"/>
                </a:lnTo>
                <a:lnTo>
                  <a:pt x="739" y="653"/>
                </a:lnTo>
                <a:lnTo>
                  <a:pt x="751" y="632"/>
                </a:lnTo>
                <a:lnTo>
                  <a:pt x="758" y="610"/>
                </a:lnTo>
                <a:lnTo>
                  <a:pt x="760" y="597"/>
                </a:lnTo>
                <a:lnTo>
                  <a:pt x="760" y="585"/>
                </a:lnTo>
                <a:lnTo>
                  <a:pt x="760" y="341"/>
                </a:lnTo>
                <a:lnTo>
                  <a:pt x="760" y="341"/>
                </a:lnTo>
                <a:close/>
                <a:moveTo>
                  <a:pt x="544" y="336"/>
                </a:moveTo>
                <a:lnTo>
                  <a:pt x="544" y="336"/>
                </a:lnTo>
                <a:lnTo>
                  <a:pt x="584" y="330"/>
                </a:lnTo>
                <a:lnTo>
                  <a:pt x="627" y="328"/>
                </a:lnTo>
                <a:lnTo>
                  <a:pt x="627" y="349"/>
                </a:lnTo>
                <a:lnTo>
                  <a:pt x="627" y="349"/>
                </a:lnTo>
                <a:lnTo>
                  <a:pt x="621" y="353"/>
                </a:lnTo>
                <a:lnTo>
                  <a:pt x="617" y="362"/>
                </a:lnTo>
                <a:lnTo>
                  <a:pt x="612" y="373"/>
                </a:lnTo>
                <a:lnTo>
                  <a:pt x="612" y="386"/>
                </a:lnTo>
                <a:lnTo>
                  <a:pt x="612" y="386"/>
                </a:lnTo>
                <a:lnTo>
                  <a:pt x="612" y="398"/>
                </a:lnTo>
                <a:lnTo>
                  <a:pt x="617" y="407"/>
                </a:lnTo>
                <a:lnTo>
                  <a:pt x="621" y="416"/>
                </a:lnTo>
                <a:lnTo>
                  <a:pt x="627" y="422"/>
                </a:lnTo>
                <a:lnTo>
                  <a:pt x="627" y="450"/>
                </a:lnTo>
                <a:lnTo>
                  <a:pt x="627" y="450"/>
                </a:lnTo>
                <a:lnTo>
                  <a:pt x="610" y="445"/>
                </a:lnTo>
                <a:lnTo>
                  <a:pt x="595" y="439"/>
                </a:lnTo>
                <a:lnTo>
                  <a:pt x="582" y="431"/>
                </a:lnTo>
                <a:lnTo>
                  <a:pt x="569" y="420"/>
                </a:lnTo>
                <a:lnTo>
                  <a:pt x="569" y="420"/>
                </a:lnTo>
                <a:lnTo>
                  <a:pt x="559" y="405"/>
                </a:lnTo>
                <a:lnTo>
                  <a:pt x="550" y="388"/>
                </a:lnTo>
                <a:lnTo>
                  <a:pt x="544" y="368"/>
                </a:lnTo>
                <a:lnTo>
                  <a:pt x="542" y="349"/>
                </a:lnTo>
                <a:lnTo>
                  <a:pt x="542" y="349"/>
                </a:lnTo>
                <a:lnTo>
                  <a:pt x="544" y="336"/>
                </a:lnTo>
                <a:lnTo>
                  <a:pt x="544" y="336"/>
                </a:lnTo>
                <a:close/>
                <a:moveTo>
                  <a:pt x="334" y="103"/>
                </a:moveTo>
                <a:lnTo>
                  <a:pt x="334" y="103"/>
                </a:lnTo>
                <a:lnTo>
                  <a:pt x="338" y="114"/>
                </a:lnTo>
                <a:lnTo>
                  <a:pt x="338" y="114"/>
                </a:lnTo>
                <a:lnTo>
                  <a:pt x="338" y="129"/>
                </a:lnTo>
                <a:lnTo>
                  <a:pt x="338" y="146"/>
                </a:lnTo>
                <a:lnTo>
                  <a:pt x="334" y="161"/>
                </a:lnTo>
                <a:lnTo>
                  <a:pt x="325" y="174"/>
                </a:lnTo>
                <a:lnTo>
                  <a:pt x="317" y="187"/>
                </a:lnTo>
                <a:lnTo>
                  <a:pt x="304" y="197"/>
                </a:lnTo>
                <a:lnTo>
                  <a:pt x="291" y="204"/>
                </a:lnTo>
                <a:lnTo>
                  <a:pt x="276" y="210"/>
                </a:lnTo>
                <a:lnTo>
                  <a:pt x="276" y="210"/>
                </a:lnTo>
                <a:lnTo>
                  <a:pt x="259" y="212"/>
                </a:lnTo>
                <a:lnTo>
                  <a:pt x="242" y="210"/>
                </a:lnTo>
                <a:lnTo>
                  <a:pt x="227" y="206"/>
                </a:lnTo>
                <a:lnTo>
                  <a:pt x="214" y="199"/>
                </a:lnTo>
                <a:lnTo>
                  <a:pt x="201" y="189"/>
                </a:lnTo>
                <a:lnTo>
                  <a:pt x="191" y="178"/>
                </a:lnTo>
                <a:lnTo>
                  <a:pt x="184" y="163"/>
                </a:lnTo>
                <a:lnTo>
                  <a:pt x="178" y="148"/>
                </a:lnTo>
                <a:lnTo>
                  <a:pt x="178" y="148"/>
                </a:lnTo>
                <a:lnTo>
                  <a:pt x="178" y="142"/>
                </a:lnTo>
                <a:lnTo>
                  <a:pt x="178" y="142"/>
                </a:lnTo>
                <a:lnTo>
                  <a:pt x="169" y="152"/>
                </a:lnTo>
                <a:lnTo>
                  <a:pt x="165" y="161"/>
                </a:lnTo>
                <a:lnTo>
                  <a:pt x="158" y="178"/>
                </a:lnTo>
                <a:lnTo>
                  <a:pt x="154" y="195"/>
                </a:lnTo>
                <a:lnTo>
                  <a:pt x="152" y="210"/>
                </a:lnTo>
                <a:lnTo>
                  <a:pt x="150" y="223"/>
                </a:lnTo>
                <a:lnTo>
                  <a:pt x="146" y="227"/>
                </a:lnTo>
                <a:lnTo>
                  <a:pt x="141" y="231"/>
                </a:lnTo>
                <a:lnTo>
                  <a:pt x="137" y="234"/>
                </a:lnTo>
                <a:lnTo>
                  <a:pt x="128" y="236"/>
                </a:lnTo>
                <a:lnTo>
                  <a:pt x="120" y="236"/>
                </a:lnTo>
                <a:lnTo>
                  <a:pt x="107" y="234"/>
                </a:lnTo>
                <a:lnTo>
                  <a:pt x="107" y="234"/>
                </a:lnTo>
                <a:lnTo>
                  <a:pt x="107" y="210"/>
                </a:lnTo>
                <a:lnTo>
                  <a:pt x="109" y="189"/>
                </a:lnTo>
                <a:lnTo>
                  <a:pt x="111" y="169"/>
                </a:lnTo>
                <a:lnTo>
                  <a:pt x="116" y="152"/>
                </a:lnTo>
                <a:lnTo>
                  <a:pt x="122" y="135"/>
                </a:lnTo>
                <a:lnTo>
                  <a:pt x="131" y="122"/>
                </a:lnTo>
                <a:lnTo>
                  <a:pt x="139" y="112"/>
                </a:lnTo>
                <a:lnTo>
                  <a:pt x="150" y="101"/>
                </a:lnTo>
                <a:lnTo>
                  <a:pt x="161" y="92"/>
                </a:lnTo>
                <a:lnTo>
                  <a:pt x="173" y="84"/>
                </a:lnTo>
                <a:lnTo>
                  <a:pt x="186" y="80"/>
                </a:lnTo>
                <a:lnTo>
                  <a:pt x="201" y="75"/>
                </a:lnTo>
                <a:lnTo>
                  <a:pt x="229" y="69"/>
                </a:lnTo>
                <a:lnTo>
                  <a:pt x="259" y="67"/>
                </a:lnTo>
                <a:lnTo>
                  <a:pt x="291" y="69"/>
                </a:lnTo>
                <a:lnTo>
                  <a:pt x="321" y="75"/>
                </a:lnTo>
                <a:lnTo>
                  <a:pt x="349" y="82"/>
                </a:lnTo>
                <a:lnTo>
                  <a:pt x="375" y="88"/>
                </a:lnTo>
                <a:lnTo>
                  <a:pt x="396" y="97"/>
                </a:lnTo>
                <a:lnTo>
                  <a:pt x="413" y="105"/>
                </a:lnTo>
                <a:lnTo>
                  <a:pt x="426" y="114"/>
                </a:lnTo>
                <a:lnTo>
                  <a:pt x="430" y="120"/>
                </a:lnTo>
                <a:lnTo>
                  <a:pt x="430" y="120"/>
                </a:lnTo>
                <a:lnTo>
                  <a:pt x="387" y="109"/>
                </a:lnTo>
                <a:lnTo>
                  <a:pt x="334" y="103"/>
                </a:lnTo>
                <a:lnTo>
                  <a:pt x="334" y="103"/>
                </a:lnTo>
                <a:close/>
                <a:moveTo>
                  <a:pt x="210" y="221"/>
                </a:moveTo>
                <a:lnTo>
                  <a:pt x="210" y="221"/>
                </a:lnTo>
                <a:lnTo>
                  <a:pt x="223" y="225"/>
                </a:lnTo>
                <a:lnTo>
                  <a:pt x="238" y="229"/>
                </a:lnTo>
                <a:lnTo>
                  <a:pt x="270" y="234"/>
                </a:lnTo>
                <a:lnTo>
                  <a:pt x="287" y="234"/>
                </a:lnTo>
                <a:lnTo>
                  <a:pt x="304" y="234"/>
                </a:lnTo>
                <a:lnTo>
                  <a:pt x="323" y="231"/>
                </a:lnTo>
                <a:lnTo>
                  <a:pt x="340" y="227"/>
                </a:lnTo>
                <a:lnTo>
                  <a:pt x="355" y="223"/>
                </a:lnTo>
                <a:lnTo>
                  <a:pt x="370" y="216"/>
                </a:lnTo>
                <a:lnTo>
                  <a:pt x="383" y="208"/>
                </a:lnTo>
                <a:lnTo>
                  <a:pt x="394" y="197"/>
                </a:lnTo>
                <a:lnTo>
                  <a:pt x="402" y="184"/>
                </a:lnTo>
                <a:lnTo>
                  <a:pt x="407" y="169"/>
                </a:lnTo>
                <a:lnTo>
                  <a:pt x="409" y="152"/>
                </a:lnTo>
                <a:lnTo>
                  <a:pt x="407" y="133"/>
                </a:lnTo>
                <a:lnTo>
                  <a:pt x="407" y="133"/>
                </a:lnTo>
                <a:lnTo>
                  <a:pt x="398" y="148"/>
                </a:lnTo>
                <a:lnTo>
                  <a:pt x="390" y="159"/>
                </a:lnTo>
                <a:lnTo>
                  <a:pt x="379" y="169"/>
                </a:lnTo>
                <a:lnTo>
                  <a:pt x="368" y="180"/>
                </a:lnTo>
                <a:lnTo>
                  <a:pt x="347" y="195"/>
                </a:lnTo>
                <a:lnTo>
                  <a:pt x="321" y="206"/>
                </a:lnTo>
                <a:lnTo>
                  <a:pt x="295" y="214"/>
                </a:lnTo>
                <a:lnTo>
                  <a:pt x="268" y="219"/>
                </a:lnTo>
                <a:lnTo>
                  <a:pt x="240" y="221"/>
                </a:lnTo>
                <a:lnTo>
                  <a:pt x="210" y="221"/>
                </a:lnTo>
                <a:lnTo>
                  <a:pt x="210" y="221"/>
                </a:lnTo>
                <a:close/>
                <a:moveTo>
                  <a:pt x="349" y="251"/>
                </a:moveTo>
                <a:lnTo>
                  <a:pt x="349" y="386"/>
                </a:lnTo>
                <a:lnTo>
                  <a:pt x="377" y="360"/>
                </a:lnTo>
                <a:lnTo>
                  <a:pt x="402" y="416"/>
                </a:lnTo>
                <a:lnTo>
                  <a:pt x="402" y="416"/>
                </a:lnTo>
                <a:lnTo>
                  <a:pt x="407" y="422"/>
                </a:lnTo>
                <a:lnTo>
                  <a:pt x="411" y="424"/>
                </a:lnTo>
                <a:lnTo>
                  <a:pt x="417" y="426"/>
                </a:lnTo>
                <a:lnTo>
                  <a:pt x="424" y="424"/>
                </a:lnTo>
                <a:lnTo>
                  <a:pt x="424" y="424"/>
                </a:lnTo>
                <a:lnTo>
                  <a:pt x="430" y="420"/>
                </a:lnTo>
                <a:lnTo>
                  <a:pt x="432" y="416"/>
                </a:lnTo>
                <a:lnTo>
                  <a:pt x="435" y="409"/>
                </a:lnTo>
                <a:lnTo>
                  <a:pt x="432" y="403"/>
                </a:lnTo>
                <a:lnTo>
                  <a:pt x="405" y="345"/>
                </a:lnTo>
                <a:lnTo>
                  <a:pt x="441" y="336"/>
                </a:lnTo>
                <a:lnTo>
                  <a:pt x="349" y="251"/>
                </a:lnTo>
                <a:lnTo>
                  <a:pt x="349" y="251"/>
                </a:lnTo>
                <a:close/>
                <a:moveTo>
                  <a:pt x="90" y="0"/>
                </a:moveTo>
                <a:lnTo>
                  <a:pt x="90" y="0"/>
                </a:lnTo>
                <a:lnTo>
                  <a:pt x="71" y="2"/>
                </a:lnTo>
                <a:lnTo>
                  <a:pt x="54" y="9"/>
                </a:lnTo>
                <a:lnTo>
                  <a:pt x="39" y="17"/>
                </a:lnTo>
                <a:lnTo>
                  <a:pt x="26" y="30"/>
                </a:lnTo>
                <a:lnTo>
                  <a:pt x="26" y="30"/>
                </a:lnTo>
                <a:lnTo>
                  <a:pt x="15" y="43"/>
                </a:lnTo>
                <a:lnTo>
                  <a:pt x="6" y="60"/>
                </a:lnTo>
                <a:lnTo>
                  <a:pt x="2" y="80"/>
                </a:lnTo>
                <a:lnTo>
                  <a:pt x="0" y="99"/>
                </a:lnTo>
                <a:lnTo>
                  <a:pt x="0" y="398"/>
                </a:lnTo>
                <a:lnTo>
                  <a:pt x="0" y="398"/>
                </a:lnTo>
                <a:lnTo>
                  <a:pt x="2" y="418"/>
                </a:lnTo>
                <a:lnTo>
                  <a:pt x="6" y="437"/>
                </a:lnTo>
                <a:lnTo>
                  <a:pt x="15" y="452"/>
                </a:lnTo>
                <a:lnTo>
                  <a:pt x="26" y="467"/>
                </a:lnTo>
                <a:lnTo>
                  <a:pt x="26" y="467"/>
                </a:lnTo>
                <a:lnTo>
                  <a:pt x="39" y="480"/>
                </a:lnTo>
                <a:lnTo>
                  <a:pt x="54" y="488"/>
                </a:lnTo>
                <a:lnTo>
                  <a:pt x="71" y="495"/>
                </a:lnTo>
                <a:lnTo>
                  <a:pt x="90" y="497"/>
                </a:lnTo>
                <a:lnTo>
                  <a:pt x="473" y="497"/>
                </a:lnTo>
                <a:lnTo>
                  <a:pt x="473" y="448"/>
                </a:lnTo>
                <a:lnTo>
                  <a:pt x="90" y="448"/>
                </a:lnTo>
                <a:lnTo>
                  <a:pt x="90" y="448"/>
                </a:lnTo>
                <a:lnTo>
                  <a:pt x="81" y="448"/>
                </a:lnTo>
                <a:lnTo>
                  <a:pt x="75" y="445"/>
                </a:lnTo>
                <a:lnTo>
                  <a:pt x="66" y="441"/>
                </a:lnTo>
                <a:lnTo>
                  <a:pt x="60" y="435"/>
                </a:lnTo>
                <a:lnTo>
                  <a:pt x="60" y="435"/>
                </a:lnTo>
                <a:lnTo>
                  <a:pt x="56" y="428"/>
                </a:lnTo>
                <a:lnTo>
                  <a:pt x="51" y="418"/>
                </a:lnTo>
                <a:lnTo>
                  <a:pt x="49" y="409"/>
                </a:lnTo>
                <a:lnTo>
                  <a:pt x="47" y="398"/>
                </a:lnTo>
                <a:lnTo>
                  <a:pt x="47" y="99"/>
                </a:lnTo>
                <a:lnTo>
                  <a:pt x="47" y="99"/>
                </a:lnTo>
                <a:lnTo>
                  <a:pt x="49" y="88"/>
                </a:lnTo>
                <a:lnTo>
                  <a:pt x="51" y="77"/>
                </a:lnTo>
                <a:lnTo>
                  <a:pt x="56" y="69"/>
                </a:lnTo>
                <a:lnTo>
                  <a:pt x="60" y="62"/>
                </a:lnTo>
                <a:lnTo>
                  <a:pt x="60" y="62"/>
                </a:lnTo>
                <a:lnTo>
                  <a:pt x="66" y="56"/>
                </a:lnTo>
                <a:lnTo>
                  <a:pt x="75" y="52"/>
                </a:lnTo>
                <a:lnTo>
                  <a:pt x="81" y="50"/>
                </a:lnTo>
                <a:lnTo>
                  <a:pt x="90" y="47"/>
                </a:lnTo>
                <a:lnTo>
                  <a:pt x="674" y="47"/>
                </a:lnTo>
                <a:lnTo>
                  <a:pt x="674" y="47"/>
                </a:lnTo>
                <a:lnTo>
                  <a:pt x="681" y="50"/>
                </a:lnTo>
                <a:lnTo>
                  <a:pt x="689" y="52"/>
                </a:lnTo>
                <a:lnTo>
                  <a:pt x="696" y="56"/>
                </a:lnTo>
                <a:lnTo>
                  <a:pt x="702" y="62"/>
                </a:lnTo>
                <a:lnTo>
                  <a:pt x="702" y="62"/>
                </a:lnTo>
                <a:lnTo>
                  <a:pt x="709" y="69"/>
                </a:lnTo>
                <a:lnTo>
                  <a:pt x="713" y="77"/>
                </a:lnTo>
                <a:lnTo>
                  <a:pt x="715" y="88"/>
                </a:lnTo>
                <a:lnTo>
                  <a:pt x="715" y="99"/>
                </a:lnTo>
                <a:lnTo>
                  <a:pt x="715" y="197"/>
                </a:lnTo>
                <a:lnTo>
                  <a:pt x="715" y="197"/>
                </a:lnTo>
                <a:lnTo>
                  <a:pt x="743" y="208"/>
                </a:lnTo>
                <a:lnTo>
                  <a:pt x="743" y="208"/>
                </a:lnTo>
                <a:lnTo>
                  <a:pt x="764" y="216"/>
                </a:lnTo>
                <a:lnTo>
                  <a:pt x="764" y="99"/>
                </a:lnTo>
                <a:lnTo>
                  <a:pt x="764" y="99"/>
                </a:lnTo>
                <a:lnTo>
                  <a:pt x="762" y="80"/>
                </a:lnTo>
                <a:lnTo>
                  <a:pt x="758" y="60"/>
                </a:lnTo>
                <a:lnTo>
                  <a:pt x="749" y="43"/>
                </a:lnTo>
                <a:lnTo>
                  <a:pt x="739" y="30"/>
                </a:lnTo>
                <a:lnTo>
                  <a:pt x="739" y="30"/>
                </a:lnTo>
                <a:lnTo>
                  <a:pt x="726" y="17"/>
                </a:lnTo>
                <a:lnTo>
                  <a:pt x="709" y="9"/>
                </a:lnTo>
                <a:lnTo>
                  <a:pt x="691" y="2"/>
                </a:lnTo>
                <a:lnTo>
                  <a:pt x="674" y="0"/>
                </a:lnTo>
                <a:lnTo>
                  <a:pt x="9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1348">
              <a:latin typeface="Impact" charset="0"/>
              <a:ea typeface="微软雅黑" charset="0"/>
              <a:sym typeface="Impact" charset="0"/>
            </a:endParaRPr>
          </a:p>
        </p:txBody>
      </p:sp>
      <p:sp>
        <p:nvSpPr>
          <p:cNvPr id="11" name="流程图: 过程 5">
            <a:extLst>
              <a:ext uri="{FF2B5EF4-FFF2-40B4-BE49-F238E27FC236}">
                <a16:creationId xmlns:a16="http://schemas.microsoft.com/office/drawing/2014/main" id="{6320A180-FA12-41E5-B776-4241648924E0}"/>
              </a:ext>
            </a:extLst>
          </p:cNvPr>
          <p:cNvSpPr/>
          <p:nvPr/>
        </p:nvSpPr>
        <p:spPr>
          <a:xfrm>
            <a:off x="768699" y="2871537"/>
            <a:ext cx="5001755" cy="2271962"/>
          </a:xfrm>
          <a:prstGeom prst="flowChartProcess">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400" lvl="0">
              <a:buClr>
                <a:srgbClr val="C9AD03"/>
              </a:buClr>
              <a:buSzPct val="103000"/>
            </a:pPr>
            <a:r>
              <a:rPr lang="en-US" sz="1100" b="1" dirty="0">
                <a:latin typeface="Lato"/>
                <a:ea typeface="Lato"/>
                <a:cs typeface="Lato"/>
                <a:sym typeface="Lato"/>
              </a:rPr>
              <a:t>Assigning coordinates was the hardest part of this work</a:t>
            </a:r>
          </a:p>
          <a:p>
            <a:pPr marL="323850" lvl="0" indent="-171450">
              <a:buClr>
                <a:srgbClr val="C9AD03"/>
              </a:buClr>
              <a:buSzPct val="103000"/>
              <a:buFont typeface="Arial" panose="020B0604020202020204" pitchFamily="34" charset="0"/>
              <a:buChar char="•"/>
            </a:pPr>
            <a:r>
              <a:rPr lang="en-US" sz="1100" dirty="0">
                <a:latin typeface="Lato"/>
                <a:ea typeface="Lato"/>
                <a:cs typeface="Lato"/>
                <a:sym typeface="Lato"/>
              </a:rPr>
              <a:t>We tried many techniques including but not limited to: Neo4J,  Python, and SQL</a:t>
            </a:r>
          </a:p>
          <a:p>
            <a:pPr marL="152400" lvl="0">
              <a:buClr>
                <a:srgbClr val="C9AD03"/>
              </a:buClr>
              <a:buSzPct val="103000"/>
            </a:pPr>
            <a:r>
              <a:rPr lang="en-US" sz="1100" dirty="0">
                <a:latin typeface="Lato"/>
                <a:ea typeface="Lato"/>
                <a:cs typeface="Lato"/>
                <a:sym typeface="Lato"/>
              </a:rPr>
              <a:t>Some of them worked, more or less, while some of them did not - the R script here ended up being the most straightforward way of getting the result we wanted</a:t>
            </a:r>
          </a:p>
          <a:p>
            <a:pPr marL="152400" lvl="0">
              <a:buClr>
                <a:srgbClr val="C9AD03"/>
              </a:buClr>
              <a:buSzPct val="103000"/>
            </a:pPr>
            <a:r>
              <a:rPr lang="en-US" sz="1100" b="1" dirty="0">
                <a:latin typeface="Lato"/>
                <a:ea typeface="Lato"/>
                <a:cs typeface="Lato"/>
                <a:sym typeface="Lato"/>
              </a:rPr>
              <a:t>To get network statistics, we used the edge list we created earlier to make an </a:t>
            </a:r>
            <a:r>
              <a:rPr lang="en-US" sz="1100" b="1" dirty="0" err="1">
                <a:latin typeface="Lato"/>
                <a:ea typeface="Lato"/>
                <a:cs typeface="Lato"/>
                <a:sym typeface="Lato"/>
              </a:rPr>
              <a:t>igraph</a:t>
            </a:r>
            <a:r>
              <a:rPr lang="en-US" sz="1100" b="1" dirty="0">
                <a:latin typeface="Lato"/>
                <a:ea typeface="Lato"/>
                <a:cs typeface="Lato"/>
                <a:sym typeface="Lato"/>
              </a:rPr>
              <a:t> object, and computed the following for each director/actor:</a:t>
            </a:r>
          </a:p>
          <a:p>
            <a:pPr marL="781050" indent="-171450" algn="just">
              <a:buClr>
                <a:srgbClr val="C9AD03"/>
              </a:buClr>
              <a:buSzPct val="103000"/>
              <a:buFont typeface="Wingdings" panose="05000000000000000000" pitchFamily="2" charset="2"/>
              <a:buChar char="§"/>
            </a:pPr>
            <a:r>
              <a:rPr lang="en-US" sz="1100" dirty="0">
                <a:latin typeface="Lato"/>
                <a:ea typeface="Lato"/>
                <a:cs typeface="Lato"/>
                <a:sym typeface="Lato"/>
              </a:rPr>
              <a:t>Degree centrality</a:t>
            </a:r>
          </a:p>
          <a:p>
            <a:pPr marL="781050" indent="-171450" algn="just">
              <a:buClr>
                <a:srgbClr val="C9AD03"/>
              </a:buClr>
              <a:buSzPct val="103000"/>
              <a:buFont typeface="Wingdings" panose="05000000000000000000" pitchFamily="2" charset="2"/>
              <a:buChar char="§"/>
            </a:pPr>
            <a:r>
              <a:rPr lang="en-US" sz="1100" dirty="0">
                <a:latin typeface="Lato"/>
                <a:ea typeface="Lato"/>
                <a:cs typeface="Lato"/>
                <a:sym typeface="Lato"/>
              </a:rPr>
              <a:t>Closeness</a:t>
            </a:r>
          </a:p>
          <a:p>
            <a:pPr marL="781050" indent="-171450" algn="just">
              <a:buClr>
                <a:srgbClr val="C9AD03"/>
              </a:buClr>
              <a:buSzPct val="103000"/>
              <a:buFont typeface="Wingdings" panose="05000000000000000000" pitchFamily="2" charset="2"/>
              <a:buChar char="§"/>
            </a:pPr>
            <a:r>
              <a:rPr lang="en-US" sz="1100" dirty="0">
                <a:latin typeface="Lato"/>
                <a:ea typeface="Lato"/>
                <a:cs typeface="Lato"/>
                <a:sym typeface="Lato"/>
              </a:rPr>
              <a:t>Betweenness</a:t>
            </a:r>
          </a:p>
          <a:p>
            <a:pPr marL="781050" indent="-171450" algn="just">
              <a:buClr>
                <a:srgbClr val="C9AD03"/>
              </a:buClr>
              <a:buSzPct val="103000"/>
              <a:buFont typeface="Wingdings" panose="05000000000000000000" pitchFamily="2" charset="2"/>
              <a:buChar char="§"/>
            </a:pPr>
            <a:r>
              <a:rPr lang="en-US" sz="1100" dirty="0">
                <a:latin typeface="Lato"/>
                <a:ea typeface="Lato"/>
                <a:cs typeface="Lato"/>
                <a:sym typeface="Lato"/>
              </a:rPr>
              <a:t>Eigenvector centrality</a:t>
            </a:r>
          </a:p>
        </p:txBody>
      </p:sp>
      <p:sp>
        <p:nvSpPr>
          <p:cNvPr id="2" name="Rectangle 1">
            <a:extLst>
              <a:ext uri="{FF2B5EF4-FFF2-40B4-BE49-F238E27FC236}">
                <a16:creationId xmlns:a16="http://schemas.microsoft.com/office/drawing/2014/main" id="{97D64FF4-D829-4416-A32E-99435DEA94F2}"/>
              </a:ext>
            </a:extLst>
          </p:cNvPr>
          <p:cNvSpPr/>
          <p:nvPr/>
        </p:nvSpPr>
        <p:spPr>
          <a:xfrm>
            <a:off x="7740316" y="4788568"/>
            <a:ext cx="1267326" cy="282114"/>
          </a:xfrm>
          <a:prstGeom prst="rect">
            <a:avLst/>
          </a:prstGeom>
          <a:solidFill>
            <a:srgbClr val="C9AD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R Script</a:t>
            </a:r>
          </a:p>
        </p:txBody>
      </p:sp>
    </p:spTree>
    <p:extLst>
      <p:ext uri="{BB962C8B-B14F-4D97-AF65-F5344CB8AC3E}">
        <p14:creationId xmlns:p14="http://schemas.microsoft.com/office/powerpoint/2010/main" val="16259442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A5447CEBB59A438BCD189421CCF5E5" ma:contentTypeVersion="12" ma:contentTypeDescription="Create a new document." ma:contentTypeScope="" ma:versionID="b4b2c610fd79d276cb9f6a4e77c1660e">
  <xsd:schema xmlns:xsd="http://www.w3.org/2001/XMLSchema" xmlns:xs="http://www.w3.org/2001/XMLSchema" xmlns:p="http://schemas.microsoft.com/office/2006/metadata/properties" xmlns:ns3="3bcbfaae-17e1-44de-9e51-fa9f755219c8" xmlns:ns4="99c43a84-5cf4-4b68-b0e9-9875307c9459" targetNamespace="http://schemas.microsoft.com/office/2006/metadata/properties" ma:root="true" ma:fieldsID="7928ba2de5cbc7fc6b4e23b2e1a21693" ns3:_="" ns4:_="">
    <xsd:import namespace="3bcbfaae-17e1-44de-9e51-fa9f755219c8"/>
    <xsd:import namespace="99c43a84-5cf4-4b68-b0e9-9875307c945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cbfaae-17e1-44de-9e51-fa9f75521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c43a84-5cf4-4b68-b0e9-9875307c945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1A1A71-332D-4556-A826-8B8CCABDA4EB}">
  <ds:schemaRefs>
    <ds:schemaRef ds:uri="http://schemas.microsoft.com/sharepoint/v3/contenttype/forms"/>
  </ds:schemaRefs>
</ds:datastoreItem>
</file>

<file path=customXml/itemProps2.xml><?xml version="1.0" encoding="utf-8"?>
<ds:datastoreItem xmlns:ds="http://schemas.openxmlformats.org/officeDocument/2006/customXml" ds:itemID="{9C36D7F3-BD53-4BDF-8821-36A4BF6A0AAD}">
  <ds:schemaRefs>
    <ds:schemaRef ds:uri="http://purl.org/dc/terms/"/>
    <ds:schemaRef ds:uri="http://purl.org/dc/dcmitype/"/>
    <ds:schemaRef ds:uri="http://schemas.microsoft.com/office/2006/metadata/properties"/>
    <ds:schemaRef ds:uri="http://schemas.microsoft.com/office/infopath/2007/PartnerControls"/>
    <ds:schemaRef ds:uri="http://schemas.microsoft.com/office/2006/documentManagement/types"/>
    <ds:schemaRef ds:uri="3bcbfaae-17e1-44de-9e51-fa9f755219c8"/>
    <ds:schemaRef ds:uri="99c43a84-5cf4-4b68-b0e9-9875307c9459"/>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B461AF3D-68EB-4202-94A4-2762A191A7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cbfaae-17e1-44de-9e51-fa9f755219c8"/>
    <ds:schemaRef ds:uri="99c43a84-5cf4-4b68-b0e9-9875307c94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TotalTime>
  <Words>2717</Words>
  <Application>Microsoft Office PowerPoint</Application>
  <PresentationFormat>On-screen Show (16:9)</PresentationFormat>
  <Paragraphs>201</Paragraphs>
  <Slides>32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Wingdings</vt:lpstr>
      <vt:lpstr>Impact</vt:lpstr>
      <vt:lpstr>Calibri Light</vt:lpstr>
      <vt:lpstr>Lato</vt:lpstr>
      <vt:lpstr>Arial</vt:lpstr>
      <vt:lpstr>Office 主题</vt:lpstr>
      <vt:lpstr>PowerPoint Presentation</vt:lpstr>
      <vt:lpstr>About 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Design Evolution - Dashboard 1</vt:lpstr>
      <vt:lpstr>Design Evolution - Dashboard 2</vt:lpstr>
      <vt:lpstr>Design Evolution - Dashboard 3 </vt:lpstr>
      <vt:lpstr>PowerPoint Presentation</vt:lpstr>
      <vt:lpstr>  Implementation Dashboard 1</vt:lpstr>
      <vt:lpstr>  Implementation Dashboard 1</vt:lpstr>
      <vt:lpstr>  Implementation Dashboard 1</vt:lpstr>
      <vt:lpstr>  Implementation Dashboard 2</vt:lpstr>
      <vt:lpstr>  Implementation Dashboard 2</vt:lpstr>
      <vt:lpstr>  Implementation Dashboard 2</vt:lpstr>
      <vt:lpstr>  Implementation Dashboard 2</vt:lpstr>
      <vt:lpstr>  Implementation Dashboard 2</vt:lpstr>
      <vt:lpstr>Implementation Dashboard 3</vt:lpstr>
      <vt:lpstr>PowerPoint Presentation</vt:lpstr>
      <vt:lpstr>PowerPoint Presentation</vt:lpstr>
      <vt:lpstr>PowerPoint Presentation</vt:lpstr>
      <vt:lpstr>PowerPoint Presentation</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Steinberg, Halle</cp:lastModifiedBy>
  <cp:revision>2</cp:revision>
  <dcterms:modified xsi:type="dcterms:W3CDTF">2019-12-04T14:13:18Z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0x01010010A5447CEBB59A438BCD189421CCF5E5</vt:lpwstr>
  </property>
</Properties>
</file>